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theme/themeOverride1.xml" ContentType="application/vnd.openxmlformats-officedocument.themeOverride+xml"/>
  <Override PartName="/ppt/charts/chart6.xml" ContentType="application/vnd.openxmlformats-officedocument.drawingml.chart+xml"/>
  <Override PartName="/ppt/theme/themeOverride2.xml" ContentType="application/vnd.openxmlformats-officedocument.themeOverride+xml"/>
  <Override PartName="/ppt/charts/chart7.xml" ContentType="application/vnd.openxmlformats-officedocument.drawingml.chart+xml"/>
  <Override PartName="/ppt/theme/themeOverride3.xml" ContentType="application/vnd.openxmlformats-officedocument.themeOverride+xml"/>
  <Override PartName="/ppt/charts/chart8.xml" ContentType="application/vnd.openxmlformats-officedocument.drawingml.chart+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 id="2147483660" r:id="rId2"/>
    <p:sldMasterId id="2147483672" r:id="rId3"/>
    <p:sldMasterId id="2147483696" r:id="rId4"/>
  </p:sldMasterIdLst>
  <p:notesMasterIdLst>
    <p:notesMasterId r:id="rId33"/>
  </p:notesMasterIdLst>
  <p:sldIdLst>
    <p:sldId id="257" r:id="rId5"/>
    <p:sldId id="256" r:id="rId6"/>
    <p:sldId id="258" r:id="rId7"/>
    <p:sldId id="261" r:id="rId8"/>
    <p:sldId id="262" r:id="rId9"/>
    <p:sldId id="259" r:id="rId10"/>
    <p:sldId id="263" r:id="rId11"/>
    <p:sldId id="260"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63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3.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6600966343078325"/>
          <c:y val="0"/>
          <c:w val="0.5228914431371855"/>
          <c:h val="0.81200177012757124"/>
        </c:manualLayout>
      </c:layout>
      <c:pieChart>
        <c:varyColors val="1"/>
        <c:ser>
          <c:idx val="0"/>
          <c:order val="0"/>
          <c:tx>
            <c:strRef>
              <c:f>Sheet1!$B$1</c:f>
              <c:strCache>
                <c:ptCount val="1"/>
                <c:pt idx="0">
                  <c:v>Column1</c:v>
                </c:pt>
              </c:strCache>
            </c:strRef>
          </c:tx>
          <c:spPr>
            <a:solidFill>
              <a:srgbClr val="0070C0"/>
            </a:solidFill>
          </c:spPr>
          <c:explosion val="2"/>
          <c:dPt>
            <c:idx val="0"/>
            <c:bubble3D val="0"/>
            <c:spPr>
              <a:solidFill>
                <a:srgbClr val="0070C0"/>
              </a:solidFill>
              <a:ln w="19050">
                <a:solidFill>
                  <a:schemeClr val="lt1"/>
                </a:solidFill>
              </a:ln>
              <a:effectLst/>
            </c:spPr>
            <c:extLst xmlns:c16r2="http://schemas.microsoft.com/office/drawing/2015/06/chart">
              <c:ext xmlns:c16="http://schemas.microsoft.com/office/drawing/2014/chart" uri="{C3380CC4-5D6E-409C-BE32-E72D297353CC}">
                <c16:uniqueId val="{00000001-EE28-4A76-9586-9D8BC24ADD8D}"/>
              </c:ext>
            </c:extLst>
          </c:dPt>
          <c:dPt>
            <c:idx val="1"/>
            <c:bubble3D val="0"/>
            <c:spPr>
              <a:solidFill>
                <a:srgbClr val="92D050"/>
              </a:solidFill>
              <a:ln w="19050">
                <a:solidFill>
                  <a:schemeClr val="lt1"/>
                </a:solidFill>
              </a:ln>
              <a:effectLst/>
            </c:spPr>
            <c:extLst xmlns:c16r2="http://schemas.microsoft.com/office/drawing/2015/06/chart">
              <c:ext xmlns:c16="http://schemas.microsoft.com/office/drawing/2014/chart" uri="{C3380CC4-5D6E-409C-BE32-E72D297353CC}">
                <c16:uniqueId val="{00000003-EE28-4A76-9586-9D8BC24ADD8D}"/>
              </c:ext>
            </c:extLst>
          </c:dPt>
          <c:cat>
            <c:strRef>
              <c:f>Sheet1!$A$2:$A$3</c:f>
              <c:strCache>
                <c:ptCount val="2"/>
                <c:pt idx="0">
                  <c:v>مرد</c:v>
                </c:pt>
                <c:pt idx="1">
                  <c:v>زن</c:v>
                </c:pt>
              </c:strCache>
            </c:strRef>
          </c:cat>
          <c:val>
            <c:numRef>
              <c:f>Sheet1!$B$2:$B$3</c:f>
              <c:numCache>
                <c:formatCode>General</c:formatCode>
                <c:ptCount val="2"/>
                <c:pt idx="0">
                  <c:v>25</c:v>
                </c:pt>
                <c:pt idx="1">
                  <c:v>13</c:v>
                </c:pt>
              </c:numCache>
            </c:numRef>
          </c:val>
          <c:extLst xmlns:c16r2="http://schemas.microsoft.com/office/drawing/2015/06/chart">
            <c:ext xmlns:c16="http://schemas.microsoft.com/office/drawing/2014/chart" uri="{C3380CC4-5D6E-409C-BE32-E72D297353CC}">
              <c16:uniqueId val="{00000000-45A5-4DA4-BEA7-FF0EB756A496}"/>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B Nazanin" panose="00000400000000000000" pitchFamily="2" charset="-78"/>
            </a:defRPr>
          </a:pPr>
          <a:endParaRPr lang="fa-IR"/>
        </a:p>
      </c:txPr>
    </c:legend>
    <c:plotVisOnly val="1"/>
    <c:dispBlanksAs val="gap"/>
    <c:showDLblsOverMax val="0"/>
  </c:chart>
  <c:spPr>
    <a:noFill/>
    <a:ln w="9525" cap="flat" cmpd="sng" algn="ctr">
      <a:solidFill>
        <a:schemeClr val="tx1">
          <a:lumMod val="15000"/>
          <a:lumOff val="85000"/>
        </a:schemeClr>
      </a:solidFill>
      <a:round/>
    </a:ln>
    <a:effectLst/>
  </c:spPr>
  <c:txPr>
    <a:bodyPr/>
    <a:lstStyle/>
    <a:p>
      <a:pPr>
        <a:defRPr/>
      </a:pPr>
      <a:endParaRPr lang="fa-I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pieChart>
        <c:varyColors val="1"/>
        <c:ser>
          <c:idx val="0"/>
          <c:order val="0"/>
          <c:tx>
            <c:strRef>
              <c:f>Sheet1!$B$1</c:f>
              <c:strCache>
                <c:ptCount val="1"/>
                <c:pt idx="0">
                  <c:v>Column1</c:v>
                </c:pt>
              </c:strCache>
            </c:strRef>
          </c:tx>
          <c:dPt>
            <c:idx val="0"/>
            <c:bubble3D val="0"/>
            <c:spPr>
              <a:solidFill>
                <a:srgbClr val="00B0F0"/>
              </a:solidFill>
              <a:ln w="19050">
                <a:solidFill>
                  <a:schemeClr val="lt1"/>
                </a:solidFill>
              </a:ln>
              <a:effectLst/>
            </c:spPr>
            <c:extLst xmlns:c16r2="http://schemas.microsoft.com/office/drawing/2015/06/chart">
              <c:ext xmlns:c16="http://schemas.microsoft.com/office/drawing/2014/chart" uri="{C3380CC4-5D6E-409C-BE32-E72D297353CC}">
                <c16:uniqueId val="{00000001-EFDC-4814-8B47-1814D65C6B5A}"/>
              </c:ext>
            </c:extLst>
          </c:dPt>
          <c:dPt>
            <c:idx val="1"/>
            <c:bubble3D val="0"/>
            <c:spPr>
              <a:solidFill>
                <a:schemeClr val="accent5">
                  <a:tint val="77000"/>
                </a:schemeClr>
              </a:solidFill>
              <a:ln w="19050">
                <a:solidFill>
                  <a:schemeClr val="lt1"/>
                </a:solidFill>
              </a:ln>
              <a:effectLst/>
            </c:spPr>
            <c:extLst xmlns:c16r2="http://schemas.microsoft.com/office/drawing/2015/06/chart">
              <c:ext xmlns:c16="http://schemas.microsoft.com/office/drawing/2014/chart" uri="{C3380CC4-5D6E-409C-BE32-E72D297353CC}">
                <c16:uniqueId val="{00000003-EFDC-4814-8B47-1814D65C6B5A}"/>
              </c:ext>
            </c:extLst>
          </c:dPt>
          <c:cat>
            <c:strRef>
              <c:f>Sheet1!$A$2:$A$3</c:f>
              <c:strCache>
                <c:ptCount val="2"/>
                <c:pt idx="0">
                  <c:v>intestinal</c:v>
                </c:pt>
                <c:pt idx="1">
                  <c:v>diffuse</c:v>
                </c:pt>
              </c:strCache>
            </c:strRef>
          </c:cat>
          <c:val>
            <c:numRef>
              <c:f>Sheet1!$B$2:$B$3</c:f>
              <c:numCache>
                <c:formatCode>General</c:formatCode>
                <c:ptCount val="2"/>
                <c:pt idx="0">
                  <c:v>29</c:v>
                </c:pt>
                <c:pt idx="1">
                  <c:v>9</c:v>
                </c:pt>
              </c:numCache>
            </c:numRef>
          </c:val>
          <c:extLst xmlns:c16r2="http://schemas.microsoft.com/office/drawing/2015/06/chart">
            <c:ext xmlns:c16="http://schemas.microsoft.com/office/drawing/2014/chart" uri="{C3380CC4-5D6E-409C-BE32-E72D297353CC}">
              <c16:uniqueId val="{00000004-EFDC-4814-8B47-1814D65C6B5A}"/>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fa-IR"/>
        </a:p>
      </c:txPr>
    </c:legend>
    <c:plotVisOnly val="1"/>
    <c:dispBlanksAs val="gap"/>
    <c:showDLblsOverMax val="0"/>
  </c:chart>
  <c:spPr>
    <a:noFill/>
    <a:ln w="9525" cap="flat" cmpd="sng" algn="ctr">
      <a:solidFill>
        <a:schemeClr val="tx1">
          <a:lumMod val="15000"/>
          <a:lumOff val="85000"/>
        </a:schemeClr>
      </a:solidFill>
      <a:round/>
    </a:ln>
    <a:effectLst/>
  </c:spPr>
  <c:txPr>
    <a:bodyPr/>
    <a:lstStyle/>
    <a:p>
      <a:pPr>
        <a:defRPr/>
      </a:pPr>
      <a:endParaRPr lang="fa-IR"/>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توزیع جنسیتی</c:v>
                </c:pt>
              </c:strCache>
            </c:strRef>
          </c:tx>
          <c:spPr>
            <a:solidFill>
              <a:srgbClr val="002060"/>
            </a:solidFill>
            <a:ln w="19050">
              <a:solidFill>
                <a:srgbClr val="00B0F0"/>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1-7C5E-4FF0-9789-D480E9971D10}"/>
              </c:ext>
            </c:extLst>
          </c:dPt>
          <c:dPt>
            <c:idx val="1"/>
            <c:invertIfNegative val="0"/>
            <c:bubble3D val="0"/>
            <c:extLst xmlns:c16r2="http://schemas.microsoft.com/office/drawing/2015/06/chart">
              <c:ext xmlns:c16="http://schemas.microsoft.com/office/drawing/2014/chart" uri="{C3380CC4-5D6E-409C-BE32-E72D297353CC}">
                <c16:uniqueId val="{00000003-7C5E-4FF0-9789-D480E9971D10}"/>
              </c:ext>
            </c:extLst>
          </c:dPt>
          <c:cat>
            <c:strRef>
              <c:f>Sheet1!$A$2:$A$10</c:f>
              <c:strCache>
                <c:ptCount val="9"/>
                <c:pt idx="0">
                  <c:v>0</c:v>
                </c:pt>
                <c:pt idx="1">
                  <c:v>IA</c:v>
                </c:pt>
                <c:pt idx="2">
                  <c:v>IB</c:v>
                </c:pt>
                <c:pt idx="3">
                  <c:v>IIA</c:v>
                </c:pt>
                <c:pt idx="4">
                  <c:v>IIB</c:v>
                </c:pt>
                <c:pt idx="5">
                  <c:v>IIIA</c:v>
                </c:pt>
                <c:pt idx="6">
                  <c:v>IIIB</c:v>
                </c:pt>
                <c:pt idx="7">
                  <c:v>IIIC</c:v>
                </c:pt>
                <c:pt idx="8">
                  <c:v>IV</c:v>
                </c:pt>
              </c:strCache>
            </c:strRef>
          </c:cat>
          <c:val>
            <c:numRef>
              <c:f>Sheet1!$B$2:$B$10</c:f>
              <c:numCache>
                <c:formatCode>General</c:formatCode>
                <c:ptCount val="9"/>
                <c:pt idx="0">
                  <c:v>0</c:v>
                </c:pt>
                <c:pt idx="1">
                  <c:v>0</c:v>
                </c:pt>
                <c:pt idx="2">
                  <c:v>0</c:v>
                </c:pt>
                <c:pt idx="3">
                  <c:v>10.5</c:v>
                </c:pt>
                <c:pt idx="4">
                  <c:v>0</c:v>
                </c:pt>
                <c:pt idx="5">
                  <c:v>21.1</c:v>
                </c:pt>
                <c:pt idx="6">
                  <c:v>10.5</c:v>
                </c:pt>
                <c:pt idx="7">
                  <c:v>31.6</c:v>
                </c:pt>
                <c:pt idx="8">
                  <c:v>26.3</c:v>
                </c:pt>
              </c:numCache>
            </c:numRef>
          </c:val>
          <c:extLst xmlns:c16r2="http://schemas.microsoft.com/office/drawing/2015/06/chart">
            <c:ext xmlns:c16="http://schemas.microsoft.com/office/drawing/2014/chart" uri="{C3380CC4-5D6E-409C-BE32-E72D297353CC}">
              <c16:uniqueId val="{00000004-7C5E-4FF0-9789-D480E9971D10}"/>
            </c:ext>
          </c:extLst>
        </c:ser>
        <c:dLbls>
          <c:showLegendKey val="0"/>
          <c:showVal val="0"/>
          <c:showCatName val="0"/>
          <c:showSerName val="0"/>
          <c:showPercent val="0"/>
          <c:showBubbleSize val="0"/>
        </c:dLbls>
        <c:gapWidth val="300"/>
        <c:axId val="192177280"/>
        <c:axId val="192178816"/>
      </c:barChart>
      <c:catAx>
        <c:axId val="1921772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fa-IR"/>
          </a:p>
        </c:txPr>
        <c:crossAx val="192178816"/>
        <c:crosses val="autoZero"/>
        <c:auto val="1"/>
        <c:lblAlgn val="ctr"/>
        <c:lblOffset val="100"/>
        <c:noMultiLvlLbl val="0"/>
      </c:catAx>
      <c:valAx>
        <c:axId val="192178816"/>
        <c:scaling>
          <c:orientation val="minMax"/>
          <c:max val="4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fa-IR" sz="1400" b="1">
                    <a:cs typeface="B Nazanin" panose="00000400000000000000" pitchFamily="2" charset="-78"/>
                  </a:rPr>
                  <a:t>درصد</a:t>
                </a:r>
                <a:endParaRPr lang="en-US" sz="1400" b="1">
                  <a:cs typeface="B Nazanin" panose="00000400000000000000" pitchFamily="2" charset="-78"/>
                </a:endParaRPr>
              </a:p>
            </c:rich>
          </c:tx>
          <c:layout/>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fa-IR"/>
          </a:p>
        </c:txPr>
        <c:crossAx val="192177280"/>
        <c:crosses val="autoZero"/>
        <c:crossBetween val="between"/>
        <c:majorUnit val="5"/>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a-IR"/>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توزیع جنسیتی</c:v>
                </c:pt>
              </c:strCache>
            </c:strRef>
          </c:tx>
          <c:spPr>
            <a:solidFill>
              <a:srgbClr val="002060"/>
            </a:solidFill>
            <a:ln w="19050">
              <a:solidFill>
                <a:srgbClr val="00B0F0"/>
              </a:solidFill>
            </a:ln>
            <a:effectLst/>
          </c:spPr>
          <c:invertIfNegative val="0"/>
          <c:dPt>
            <c:idx val="0"/>
            <c:invertIfNegative val="0"/>
            <c:bubble3D val="0"/>
            <c:extLst xmlns:c16r2="http://schemas.microsoft.com/office/drawing/2015/06/chart">
              <c:ext xmlns:c16="http://schemas.microsoft.com/office/drawing/2014/chart" uri="{C3380CC4-5D6E-409C-BE32-E72D297353CC}">
                <c16:uniqueId val="{00000000-28FE-4301-8936-AEB99DF206DB}"/>
              </c:ext>
            </c:extLst>
          </c:dPt>
          <c:dPt>
            <c:idx val="1"/>
            <c:invertIfNegative val="0"/>
            <c:bubble3D val="0"/>
            <c:extLst xmlns:c16r2="http://schemas.microsoft.com/office/drawing/2015/06/chart">
              <c:ext xmlns:c16="http://schemas.microsoft.com/office/drawing/2014/chart" uri="{C3380CC4-5D6E-409C-BE32-E72D297353CC}">
                <c16:uniqueId val="{00000001-28FE-4301-8936-AEB99DF206DB}"/>
              </c:ext>
            </c:extLst>
          </c:dPt>
          <c:cat>
            <c:strRef>
              <c:f>Sheet1!$A$2:$A$6</c:f>
              <c:strCache>
                <c:ptCount val="5"/>
                <c:pt idx="0">
                  <c:v>آنمی فقرآهن</c:v>
                </c:pt>
                <c:pt idx="1">
                  <c:v>آنمی همولیتیک</c:v>
                </c:pt>
                <c:pt idx="2">
                  <c:v>آنمی مگالوبلاستیک</c:v>
                </c:pt>
                <c:pt idx="3">
                  <c:v>آنمی بیماری های مزمن</c:v>
                </c:pt>
                <c:pt idx="4">
                  <c:v>بدون شواهد آنمی</c:v>
                </c:pt>
              </c:strCache>
            </c:strRef>
          </c:cat>
          <c:val>
            <c:numRef>
              <c:f>Sheet1!$B$2:$B$6</c:f>
              <c:numCache>
                <c:formatCode>General</c:formatCode>
                <c:ptCount val="5"/>
                <c:pt idx="0">
                  <c:v>39.5</c:v>
                </c:pt>
                <c:pt idx="1">
                  <c:v>5.3</c:v>
                </c:pt>
                <c:pt idx="2">
                  <c:v>0</c:v>
                </c:pt>
                <c:pt idx="3">
                  <c:v>42.1</c:v>
                </c:pt>
                <c:pt idx="4">
                  <c:v>13.1</c:v>
                </c:pt>
              </c:numCache>
            </c:numRef>
          </c:val>
          <c:extLst xmlns:c16r2="http://schemas.microsoft.com/office/drawing/2015/06/chart">
            <c:ext xmlns:c16="http://schemas.microsoft.com/office/drawing/2014/chart" uri="{C3380CC4-5D6E-409C-BE32-E72D297353CC}">
              <c16:uniqueId val="{00000002-28FE-4301-8936-AEB99DF206DB}"/>
            </c:ext>
          </c:extLst>
        </c:ser>
        <c:dLbls>
          <c:showLegendKey val="0"/>
          <c:showVal val="0"/>
          <c:showCatName val="0"/>
          <c:showSerName val="0"/>
          <c:showPercent val="0"/>
          <c:showBubbleSize val="0"/>
        </c:dLbls>
        <c:gapWidth val="300"/>
        <c:axId val="224905472"/>
        <c:axId val="224915456"/>
      </c:barChart>
      <c:catAx>
        <c:axId val="224905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B Nazanin+ Regular" pitchFamily="2" charset="-78"/>
                <a:ea typeface="+mn-ea"/>
                <a:cs typeface="B Nazanin+ Regular" pitchFamily="2" charset="-78"/>
              </a:defRPr>
            </a:pPr>
            <a:endParaRPr lang="fa-IR"/>
          </a:p>
        </c:txPr>
        <c:crossAx val="224915456"/>
        <c:crosses val="autoZero"/>
        <c:auto val="1"/>
        <c:lblAlgn val="ctr"/>
        <c:lblOffset val="100"/>
        <c:noMultiLvlLbl val="0"/>
      </c:catAx>
      <c:valAx>
        <c:axId val="224915456"/>
        <c:scaling>
          <c:orientation val="minMax"/>
          <c:max val="50"/>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fa-IR" sz="1400" b="1">
                    <a:cs typeface="B Nazanin" panose="00000400000000000000" pitchFamily="2" charset="-78"/>
                  </a:rPr>
                  <a:t>درصد</a:t>
                </a:r>
                <a:endParaRPr lang="en-US" sz="1400" b="1">
                  <a:cs typeface="B Nazanin" panose="00000400000000000000" pitchFamily="2" charset="-78"/>
                </a:endParaRPr>
              </a:p>
            </c:rich>
          </c:tx>
          <c:layout/>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fa-IR"/>
          </a:p>
        </c:txPr>
        <c:crossAx val="224905472"/>
        <c:crosses val="autoZero"/>
        <c:crossBetween val="between"/>
        <c:majorUnit val="5"/>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a-IR"/>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آنمی فقرآهن</c:v>
                </c:pt>
              </c:strCache>
            </c:strRef>
          </c:tx>
          <c:spPr>
            <a:solidFill>
              <a:schemeClr val="accent6"/>
            </a:solidFill>
            <a:ln>
              <a:noFill/>
            </a:ln>
            <a:effectLst/>
          </c:spPr>
          <c:invertIfNegative val="0"/>
          <c:cat>
            <c:strRef>
              <c:f>Sheet1!$A$2:$A$3</c:f>
              <c:strCache>
                <c:ptCount val="2"/>
                <c:pt idx="0">
                  <c:v>مرد</c:v>
                </c:pt>
                <c:pt idx="1">
                  <c:v>زن</c:v>
                </c:pt>
              </c:strCache>
            </c:strRef>
          </c:cat>
          <c:val>
            <c:numRef>
              <c:f>Sheet1!$B$2:$B$3</c:f>
              <c:numCache>
                <c:formatCode>General</c:formatCode>
                <c:ptCount val="2"/>
                <c:pt idx="0">
                  <c:v>66.7</c:v>
                </c:pt>
                <c:pt idx="1">
                  <c:v>33.299999999999997</c:v>
                </c:pt>
              </c:numCache>
            </c:numRef>
          </c:val>
          <c:extLst xmlns:c16r2="http://schemas.microsoft.com/office/drawing/2015/06/chart">
            <c:ext xmlns:c16="http://schemas.microsoft.com/office/drawing/2014/chart" uri="{C3380CC4-5D6E-409C-BE32-E72D297353CC}">
              <c16:uniqueId val="{00000000-6164-4D2F-A3D1-86FB5C363F32}"/>
            </c:ext>
          </c:extLst>
        </c:ser>
        <c:ser>
          <c:idx val="1"/>
          <c:order val="1"/>
          <c:tx>
            <c:strRef>
              <c:f>Sheet1!$C$1</c:f>
              <c:strCache>
                <c:ptCount val="1"/>
                <c:pt idx="0">
                  <c:v>آنمی همولیتیک</c:v>
                </c:pt>
              </c:strCache>
            </c:strRef>
          </c:tx>
          <c:spPr>
            <a:solidFill>
              <a:schemeClr val="accent5"/>
            </a:solidFill>
            <a:ln>
              <a:noFill/>
            </a:ln>
            <a:effectLst/>
          </c:spPr>
          <c:invertIfNegative val="0"/>
          <c:cat>
            <c:strRef>
              <c:f>Sheet1!$A$2:$A$3</c:f>
              <c:strCache>
                <c:ptCount val="2"/>
                <c:pt idx="0">
                  <c:v>مرد</c:v>
                </c:pt>
                <c:pt idx="1">
                  <c:v>زن</c:v>
                </c:pt>
              </c:strCache>
            </c:strRef>
          </c:cat>
          <c:val>
            <c:numRef>
              <c:f>Sheet1!$C$2:$C$3</c:f>
              <c:numCache>
                <c:formatCode>General</c:formatCode>
                <c:ptCount val="2"/>
                <c:pt idx="0">
                  <c:v>50</c:v>
                </c:pt>
                <c:pt idx="1">
                  <c:v>50</c:v>
                </c:pt>
              </c:numCache>
            </c:numRef>
          </c:val>
          <c:extLst xmlns:c16r2="http://schemas.microsoft.com/office/drawing/2015/06/chart">
            <c:ext xmlns:c16="http://schemas.microsoft.com/office/drawing/2014/chart" uri="{C3380CC4-5D6E-409C-BE32-E72D297353CC}">
              <c16:uniqueId val="{00000001-6164-4D2F-A3D1-86FB5C363F32}"/>
            </c:ext>
          </c:extLst>
        </c:ser>
        <c:ser>
          <c:idx val="2"/>
          <c:order val="2"/>
          <c:tx>
            <c:strRef>
              <c:f>Sheet1!$D$1</c:f>
              <c:strCache>
                <c:ptCount val="1"/>
                <c:pt idx="0">
                  <c:v>آنمی بیماری های مزمن</c:v>
                </c:pt>
              </c:strCache>
            </c:strRef>
          </c:tx>
          <c:spPr>
            <a:solidFill>
              <a:schemeClr val="accent4"/>
            </a:solidFill>
            <a:ln>
              <a:noFill/>
            </a:ln>
            <a:effectLst/>
          </c:spPr>
          <c:invertIfNegative val="0"/>
          <c:cat>
            <c:strRef>
              <c:f>Sheet1!$A$2:$A$3</c:f>
              <c:strCache>
                <c:ptCount val="2"/>
                <c:pt idx="0">
                  <c:v>مرد</c:v>
                </c:pt>
                <c:pt idx="1">
                  <c:v>زن</c:v>
                </c:pt>
              </c:strCache>
            </c:strRef>
          </c:cat>
          <c:val>
            <c:numRef>
              <c:f>Sheet1!$D$2:$D$3</c:f>
              <c:numCache>
                <c:formatCode>General</c:formatCode>
                <c:ptCount val="2"/>
                <c:pt idx="0">
                  <c:v>68.8</c:v>
                </c:pt>
                <c:pt idx="1">
                  <c:v>31.2</c:v>
                </c:pt>
              </c:numCache>
            </c:numRef>
          </c:val>
          <c:extLst xmlns:c16r2="http://schemas.microsoft.com/office/drawing/2015/06/chart">
            <c:ext xmlns:c16="http://schemas.microsoft.com/office/drawing/2014/chart" uri="{C3380CC4-5D6E-409C-BE32-E72D297353CC}">
              <c16:uniqueId val="{00000002-6164-4D2F-A3D1-86FB5C363F32}"/>
            </c:ext>
          </c:extLst>
        </c:ser>
        <c:dLbls>
          <c:showLegendKey val="0"/>
          <c:showVal val="0"/>
          <c:showCatName val="0"/>
          <c:showSerName val="0"/>
          <c:showPercent val="0"/>
          <c:showBubbleSize val="0"/>
        </c:dLbls>
        <c:gapWidth val="219"/>
        <c:overlap val="-27"/>
        <c:axId val="224781440"/>
        <c:axId val="224782976"/>
      </c:barChart>
      <c:catAx>
        <c:axId val="224781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mn-lt"/>
                <a:ea typeface="+mn-ea"/>
                <a:cs typeface="B Nazanin" panose="00000400000000000000" pitchFamily="2" charset="-78"/>
              </a:defRPr>
            </a:pPr>
            <a:endParaRPr lang="fa-IR"/>
          </a:p>
        </c:txPr>
        <c:crossAx val="224782976"/>
        <c:crosses val="autoZero"/>
        <c:auto val="1"/>
        <c:lblAlgn val="ctr"/>
        <c:lblOffset val="100"/>
        <c:noMultiLvlLbl val="0"/>
      </c:catAx>
      <c:valAx>
        <c:axId val="224782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fa-IR"/>
          </a:p>
        </c:txPr>
        <c:crossAx val="22478144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B Nazanin" panose="00000400000000000000" pitchFamily="2" charset="-78"/>
            </a:defRPr>
          </a:pPr>
          <a:endParaRPr lang="fa-I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a-IR"/>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آنمی فقرآهن</c:v>
                </c:pt>
              </c:strCache>
            </c:strRef>
          </c:tx>
          <c:spPr>
            <a:solidFill>
              <a:schemeClr val="accent6"/>
            </a:solidFill>
            <a:ln>
              <a:noFill/>
            </a:ln>
            <a:effectLst/>
          </c:spPr>
          <c:invertIfNegative val="0"/>
          <c:cat>
            <c:strRef>
              <c:f>Sheet1!$A$2:$A$6</c:f>
              <c:strCache>
                <c:ptCount val="5"/>
                <c:pt idx="0">
                  <c:v>37-47</c:v>
                </c:pt>
                <c:pt idx="1">
                  <c:v>47-57</c:v>
                </c:pt>
                <c:pt idx="2">
                  <c:v>57-67</c:v>
                </c:pt>
                <c:pt idx="3">
                  <c:v>67-77</c:v>
                </c:pt>
                <c:pt idx="4">
                  <c:v>77-87</c:v>
                </c:pt>
              </c:strCache>
            </c:strRef>
          </c:cat>
          <c:val>
            <c:numRef>
              <c:f>Sheet1!$B$2:$B$6</c:f>
              <c:numCache>
                <c:formatCode>General</c:formatCode>
                <c:ptCount val="5"/>
                <c:pt idx="0">
                  <c:v>26.7</c:v>
                </c:pt>
                <c:pt idx="1">
                  <c:v>6.7</c:v>
                </c:pt>
                <c:pt idx="2">
                  <c:v>13.3</c:v>
                </c:pt>
                <c:pt idx="3">
                  <c:v>20</c:v>
                </c:pt>
                <c:pt idx="4">
                  <c:v>33.299999999999997</c:v>
                </c:pt>
              </c:numCache>
            </c:numRef>
          </c:val>
          <c:extLst xmlns:c16r2="http://schemas.microsoft.com/office/drawing/2015/06/chart">
            <c:ext xmlns:c16="http://schemas.microsoft.com/office/drawing/2014/chart" uri="{C3380CC4-5D6E-409C-BE32-E72D297353CC}">
              <c16:uniqueId val="{00000000-02FC-4999-A825-28D663761F18}"/>
            </c:ext>
          </c:extLst>
        </c:ser>
        <c:ser>
          <c:idx val="1"/>
          <c:order val="1"/>
          <c:tx>
            <c:strRef>
              <c:f>Sheet1!$C$1</c:f>
              <c:strCache>
                <c:ptCount val="1"/>
                <c:pt idx="0">
                  <c:v>آنمی همولیتیک</c:v>
                </c:pt>
              </c:strCache>
            </c:strRef>
          </c:tx>
          <c:spPr>
            <a:solidFill>
              <a:schemeClr val="accent5"/>
            </a:solidFill>
            <a:ln>
              <a:noFill/>
            </a:ln>
            <a:effectLst/>
          </c:spPr>
          <c:invertIfNegative val="0"/>
          <c:cat>
            <c:strRef>
              <c:f>Sheet1!$A$2:$A$6</c:f>
              <c:strCache>
                <c:ptCount val="5"/>
                <c:pt idx="0">
                  <c:v>37-47</c:v>
                </c:pt>
                <c:pt idx="1">
                  <c:v>47-57</c:v>
                </c:pt>
                <c:pt idx="2">
                  <c:v>57-67</c:v>
                </c:pt>
                <c:pt idx="3">
                  <c:v>67-77</c:v>
                </c:pt>
                <c:pt idx="4">
                  <c:v>77-87</c:v>
                </c:pt>
              </c:strCache>
            </c:strRef>
          </c:cat>
          <c:val>
            <c:numRef>
              <c:f>Sheet1!$C$2:$C$6</c:f>
              <c:numCache>
                <c:formatCode>General</c:formatCode>
                <c:ptCount val="5"/>
                <c:pt idx="0">
                  <c:v>0</c:v>
                </c:pt>
                <c:pt idx="1">
                  <c:v>0</c:v>
                </c:pt>
                <c:pt idx="2">
                  <c:v>100</c:v>
                </c:pt>
                <c:pt idx="3">
                  <c:v>0</c:v>
                </c:pt>
                <c:pt idx="4">
                  <c:v>0</c:v>
                </c:pt>
              </c:numCache>
            </c:numRef>
          </c:val>
          <c:extLst xmlns:c16r2="http://schemas.microsoft.com/office/drawing/2015/06/chart">
            <c:ext xmlns:c16="http://schemas.microsoft.com/office/drawing/2014/chart" uri="{C3380CC4-5D6E-409C-BE32-E72D297353CC}">
              <c16:uniqueId val="{00000001-02FC-4999-A825-28D663761F18}"/>
            </c:ext>
          </c:extLst>
        </c:ser>
        <c:ser>
          <c:idx val="2"/>
          <c:order val="2"/>
          <c:tx>
            <c:strRef>
              <c:f>Sheet1!$D$1</c:f>
              <c:strCache>
                <c:ptCount val="1"/>
                <c:pt idx="0">
                  <c:v>آنمی بیماری های مزمن</c:v>
                </c:pt>
              </c:strCache>
            </c:strRef>
          </c:tx>
          <c:spPr>
            <a:solidFill>
              <a:schemeClr val="accent4"/>
            </a:solidFill>
            <a:ln>
              <a:noFill/>
            </a:ln>
            <a:effectLst/>
          </c:spPr>
          <c:invertIfNegative val="0"/>
          <c:cat>
            <c:strRef>
              <c:f>Sheet1!$A$2:$A$6</c:f>
              <c:strCache>
                <c:ptCount val="5"/>
                <c:pt idx="0">
                  <c:v>37-47</c:v>
                </c:pt>
                <c:pt idx="1">
                  <c:v>47-57</c:v>
                </c:pt>
                <c:pt idx="2">
                  <c:v>57-67</c:v>
                </c:pt>
                <c:pt idx="3">
                  <c:v>67-77</c:v>
                </c:pt>
                <c:pt idx="4">
                  <c:v>77-87</c:v>
                </c:pt>
              </c:strCache>
            </c:strRef>
          </c:cat>
          <c:val>
            <c:numRef>
              <c:f>Sheet1!$D$2:$D$6</c:f>
              <c:numCache>
                <c:formatCode>General</c:formatCode>
                <c:ptCount val="5"/>
                <c:pt idx="0">
                  <c:v>18.8</c:v>
                </c:pt>
                <c:pt idx="1">
                  <c:v>6.3</c:v>
                </c:pt>
                <c:pt idx="2">
                  <c:v>43.8</c:v>
                </c:pt>
                <c:pt idx="3">
                  <c:v>31.3</c:v>
                </c:pt>
                <c:pt idx="4">
                  <c:v>0</c:v>
                </c:pt>
              </c:numCache>
            </c:numRef>
          </c:val>
          <c:extLst xmlns:c16r2="http://schemas.microsoft.com/office/drawing/2015/06/chart">
            <c:ext xmlns:c16="http://schemas.microsoft.com/office/drawing/2014/chart" uri="{C3380CC4-5D6E-409C-BE32-E72D297353CC}">
              <c16:uniqueId val="{00000002-02FC-4999-A825-28D663761F18}"/>
            </c:ext>
          </c:extLst>
        </c:ser>
        <c:dLbls>
          <c:showLegendKey val="0"/>
          <c:showVal val="0"/>
          <c:showCatName val="0"/>
          <c:showSerName val="0"/>
          <c:showPercent val="0"/>
          <c:showBubbleSize val="0"/>
        </c:dLbls>
        <c:gapWidth val="219"/>
        <c:overlap val="-27"/>
        <c:axId val="224381184"/>
        <c:axId val="224657408"/>
      </c:barChart>
      <c:catAx>
        <c:axId val="2243811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fa-IR"/>
          </a:p>
        </c:txPr>
        <c:crossAx val="224657408"/>
        <c:crosses val="autoZero"/>
        <c:auto val="1"/>
        <c:lblAlgn val="ctr"/>
        <c:lblOffset val="100"/>
        <c:noMultiLvlLbl val="0"/>
      </c:catAx>
      <c:valAx>
        <c:axId val="224657408"/>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fa-IR"/>
          </a:p>
        </c:txPr>
        <c:crossAx val="22438118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B Nazanin" panose="00000400000000000000" pitchFamily="2" charset="-78"/>
            </a:defRPr>
          </a:pPr>
          <a:endParaRPr lang="fa-I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a-IR"/>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1400432584815784E-2"/>
          <c:y val="1.2628233329442714E-2"/>
          <c:w val="0.93551314766209781"/>
          <c:h val="0.86110613311306439"/>
        </c:manualLayout>
      </c:layout>
      <c:barChart>
        <c:barDir val="col"/>
        <c:grouping val="clustered"/>
        <c:varyColors val="0"/>
        <c:ser>
          <c:idx val="0"/>
          <c:order val="0"/>
          <c:tx>
            <c:strRef>
              <c:f>Sheet1!$B$1</c:f>
              <c:strCache>
                <c:ptCount val="1"/>
                <c:pt idx="0">
                  <c:v>آنمی فقرآهن</c:v>
                </c:pt>
              </c:strCache>
            </c:strRef>
          </c:tx>
          <c:spPr>
            <a:solidFill>
              <a:schemeClr val="accent6"/>
            </a:solidFill>
            <a:ln>
              <a:noFill/>
            </a:ln>
            <a:effectLst/>
          </c:spPr>
          <c:invertIfNegative val="0"/>
          <c:cat>
            <c:strRef>
              <c:f>Sheet1!$A$2:$A$3</c:f>
              <c:strCache>
                <c:ptCount val="2"/>
                <c:pt idx="0">
                  <c:v>Intestinal</c:v>
                </c:pt>
                <c:pt idx="1">
                  <c:v>Diffuse</c:v>
                </c:pt>
              </c:strCache>
            </c:strRef>
          </c:cat>
          <c:val>
            <c:numRef>
              <c:f>Sheet1!$B$2:$B$3</c:f>
              <c:numCache>
                <c:formatCode>General</c:formatCode>
                <c:ptCount val="2"/>
                <c:pt idx="0">
                  <c:v>73.3</c:v>
                </c:pt>
                <c:pt idx="1">
                  <c:v>26.7</c:v>
                </c:pt>
              </c:numCache>
            </c:numRef>
          </c:val>
          <c:extLst xmlns:c16r2="http://schemas.microsoft.com/office/drawing/2015/06/chart">
            <c:ext xmlns:c16="http://schemas.microsoft.com/office/drawing/2014/chart" uri="{C3380CC4-5D6E-409C-BE32-E72D297353CC}">
              <c16:uniqueId val="{00000000-4ED9-4FD6-A0B3-D0AAEF19396D}"/>
            </c:ext>
          </c:extLst>
        </c:ser>
        <c:ser>
          <c:idx val="1"/>
          <c:order val="1"/>
          <c:tx>
            <c:strRef>
              <c:f>Sheet1!$C$1</c:f>
              <c:strCache>
                <c:ptCount val="1"/>
                <c:pt idx="0">
                  <c:v>آنمی همولیتیک</c:v>
                </c:pt>
              </c:strCache>
            </c:strRef>
          </c:tx>
          <c:spPr>
            <a:solidFill>
              <a:schemeClr val="accent5"/>
            </a:solidFill>
            <a:ln>
              <a:noFill/>
            </a:ln>
            <a:effectLst/>
          </c:spPr>
          <c:invertIfNegative val="0"/>
          <c:cat>
            <c:strRef>
              <c:f>Sheet1!$A$2:$A$3</c:f>
              <c:strCache>
                <c:ptCount val="2"/>
                <c:pt idx="0">
                  <c:v>Intestinal</c:v>
                </c:pt>
                <c:pt idx="1">
                  <c:v>Diffuse</c:v>
                </c:pt>
              </c:strCache>
            </c:strRef>
          </c:cat>
          <c:val>
            <c:numRef>
              <c:f>Sheet1!$C$2:$C$3</c:f>
              <c:numCache>
                <c:formatCode>General</c:formatCode>
                <c:ptCount val="2"/>
                <c:pt idx="0">
                  <c:v>100</c:v>
                </c:pt>
                <c:pt idx="1">
                  <c:v>0</c:v>
                </c:pt>
              </c:numCache>
            </c:numRef>
          </c:val>
          <c:extLst xmlns:c16r2="http://schemas.microsoft.com/office/drawing/2015/06/chart">
            <c:ext xmlns:c16="http://schemas.microsoft.com/office/drawing/2014/chart" uri="{C3380CC4-5D6E-409C-BE32-E72D297353CC}">
              <c16:uniqueId val="{00000001-4ED9-4FD6-A0B3-D0AAEF19396D}"/>
            </c:ext>
          </c:extLst>
        </c:ser>
        <c:ser>
          <c:idx val="2"/>
          <c:order val="2"/>
          <c:tx>
            <c:strRef>
              <c:f>Sheet1!$D$1</c:f>
              <c:strCache>
                <c:ptCount val="1"/>
                <c:pt idx="0">
                  <c:v>آنمی بیماری های مزمن</c:v>
                </c:pt>
              </c:strCache>
            </c:strRef>
          </c:tx>
          <c:spPr>
            <a:solidFill>
              <a:schemeClr val="accent4"/>
            </a:solidFill>
            <a:ln>
              <a:noFill/>
            </a:ln>
            <a:effectLst/>
          </c:spPr>
          <c:invertIfNegative val="0"/>
          <c:cat>
            <c:strRef>
              <c:f>Sheet1!$A$2:$A$3</c:f>
              <c:strCache>
                <c:ptCount val="2"/>
                <c:pt idx="0">
                  <c:v>Intestinal</c:v>
                </c:pt>
                <c:pt idx="1">
                  <c:v>Diffuse</c:v>
                </c:pt>
              </c:strCache>
            </c:strRef>
          </c:cat>
          <c:val>
            <c:numRef>
              <c:f>Sheet1!$D$2:$D$3</c:f>
              <c:numCache>
                <c:formatCode>General</c:formatCode>
                <c:ptCount val="2"/>
                <c:pt idx="0">
                  <c:v>75</c:v>
                </c:pt>
                <c:pt idx="1">
                  <c:v>25</c:v>
                </c:pt>
              </c:numCache>
            </c:numRef>
          </c:val>
          <c:extLst xmlns:c16r2="http://schemas.microsoft.com/office/drawing/2015/06/chart">
            <c:ext xmlns:c16="http://schemas.microsoft.com/office/drawing/2014/chart" uri="{C3380CC4-5D6E-409C-BE32-E72D297353CC}">
              <c16:uniqueId val="{00000002-4ED9-4FD6-A0B3-D0AAEF19396D}"/>
            </c:ext>
          </c:extLst>
        </c:ser>
        <c:dLbls>
          <c:showLegendKey val="0"/>
          <c:showVal val="0"/>
          <c:showCatName val="0"/>
          <c:showSerName val="0"/>
          <c:showPercent val="0"/>
          <c:showBubbleSize val="0"/>
        </c:dLbls>
        <c:gapWidth val="219"/>
        <c:overlap val="-27"/>
        <c:axId val="224330880"/>
        <c:axId val="224332416"/>
      </c:barChart>
      <c:catAx>
        <c:axId val="2243308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fa-IR"/>
          </a:p>
        </c:txPr>
        <c:crossAx val="224332416"/>
        <c:crosses val="autoZero"/>
        <c:auto val="1"/>
        <c:lblAlgn val="ctr"/>
        <c:lblOffset val="100"/>
        <c:noMultiLvlLbl val="0"/>
      </c:catAx>
      <c:valAx>
        <c:axId val="224332416"/>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fa-IR"/>
          </a:p>
        </c:txPr>
        <c:crossAx val="224330880"/>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B Nazanin" panose="00000400000000000000" pitchFamily="2" charset="-78"/>
            </a:defRPr>
          </a:pPr>
          <a:endParaRPr lang="fa-I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a-IR"/>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fa-I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Sheet1!$B$1</c:f>
              <c:strCache>
                <c:ptCount val="1"/>
                <c:pt idx="0">
                  <c:v>آنمی فقرآهن</c:v>
                </c:pt>
              </c:strCache>
            </c:strRef>
          </c:tx>
          <c:spPr>
            <a:solidFill>
              <a:schemeClr val="accent6"/>
            </a:solidFill>
            <a:ln>
              <a:noFill/>
            </a:ln>
            <a:effectLst/>
          </c:spPr>
          <c:invertIfNegative val="0"/>
          <c:cat>
            <c:strRef>
              <c:f>Sheet1!$A$2:$A$10</c:f>
              <c:strCache>
                <c:ptCount val="9"/>
                <c:pt idx="0">
                  <c:v>0</c:v>
                </c:pt>
                <c:pt idx="1">
                  <c:v>1A</c:v>
                </c:pt>
                <c:pt idx="2">
                  <c:v>1B</c:v>
                </c:pt>
                <c:pt idx="3">
                  <c:v>2A</c:v>
                </c:pt>
                <c:pt idx="4">
                  <c:v>2B</c:v>
                </c:pt>
                <c:pt idx="5">
                  <c:v>3A</c:v>
                </c:pt>
                <c:pt idx="6">
                  <c:v>3B</c:v>
                </c:pt>
                <c:pt idx="7">
                  <c:v>3C</c:v>
                </c:pt>
                <c:pt idx="8">
                  <c:v>4</c:v>
                </c:pt>
              </c:strCache>
            </c:strRef>
          </c:cat>
          <c:val>
            <c:numRef>
              <c:f>Sheet1!$B$2:$B$10</c:f>
              <c:numCache>
                <c:formatCode>General</c:formatCode>
                <c:ptCount val="9"/>
                <c:pt idx="0">
                  <c:v>0</c:v>
                </c:pt>
                <c:pt idx="1">
                  <c:v>0</c:v>
                </c:pt>
                <c:pt idx="2">
                  <c:v>0</c:v>
                </c:pt>
                <c:pt idx="3">
                  <c:v>20</c:v>
                </c:pt>
                <c:pt idx="4">
                  <c:v>0</c:v>
                </c:pt>
                <c:pt idx="5">
                  <c:v>40</c:v>
                </c:pt>
                <c:pt idx="6">
                  <c:v>6.7</c:v>
                </c:pt>
                <c:pt idx="7">
                  <c:v>20</c:v>
                </c:pt>
                <c:pt idx="8">
                  <c:v>13.3</c:v>
                </c:pt>
              </c:numCache>
            </c:numRef>
          </c:val>
          <c:extLst xmlns:c16r2="http://schemas.microsoft.com/office/drawing/2015/06/chart">
            <c:ext xmlns:c16="http://schemas.microsoft.com/office/drawing/2014/chart" uri="{C3380CC4-5D6E-409C-BE32-E72D297353CC}">
              <c16:uniqueId val="{00000000-A32D-4E06-819F-68EDE8A67D4D}"/>
            </c:ext>
          </c:extLst>
        </c:ser>
        <c:ser>
          <c:idx val="1"/>
          <c:order val="1"/>
          <c:tx>
            <c:strRef>
              <c:f>Sheet1!$C$1</c:f>
              <c:strCache>
                <c:ptCount val="1"/>
                <c:pt idx="0">
                  <c:v>آنمی همولیتیک</c:v>
                </c:pt>
              </c:strCache>
            </c:strRef>
          </c:tx>
          <c:spPr>
            <a:solidFill>
              <a:schemeClr val="accent5"/>
            </a:solidFill>
            <a:ln>
              <a:noFill/>
            </a:ln>
            <a:effectLst/>
          </c:spPr>
          <c:invertIfNegative val="0"/>
          <c:cat>
            <c:strRef>
              <c:f>Sheet1!$A$2:$A$10</c:f>
              <c:strCache>
                <c:ptCount val="9"/>
                <c:pt idx="0">
                  <c:v>0</c:v>
                </c:pt>
                <c:pt idx="1">
                  <c:v>1A</c:v>
                </c:pt>
                <c:pt idx="2">
                  <c:v>1B</c:v>
                </c:pt>
                <c:pt idx="3">
                  <c:v>2A</c:v>
                </c:pt>
                <c:pt idx="4">
                  <c:v>2B</c:v>
                </c:pt>
                <c:pt idx="5">
                  <c:v>3A</c:v>
                </c:pt>
                <c:pt idx="6">
                  <c:v>3B</c:v>
                </c:pt>
                <c:pt idx="7">
                  <c:v>3C</c:v>
                </c:pt>
                <c:pt idx="8">
                  <c:v>4</c:v>
                </c:pt>
              </c:strCache>
            </c:strRef>
          </c:cat>
          <c:val>
            <c:numRef>
              <c:f>Sheet1!$C$2:$C$10</c:f>
              <c:numCache>
                <c:formatCode>General</c:formatCode>
                <c:ptCount val="9"/>
                <c:pt idx="0">
                  <c:v>0</c:v>
                </c:pt>
                <c:pt idx="1">
                  <c:v>0</c:v>
                </c:pt>
                <c:pt idx="2">
                  <c:v>0</c:v>
                </c:pt>
                <c:pt idx="3">
                  <c:v>0</c:v>
                </c:pt>
                <c:pt idx="4">
                  <c:v>0</c:v>
                </c:pt>
                <c:pt idx="5">
                  <c:v>0</c:v>
                </c:pt>
                <c:pt idx="6">
                  <c:v>50</c:v>
                </c:pt>
                <c:pt idx="7">
                  <c:v>50</c:v>
                </c:pt>
                <c:pt idx="8">
                  <c:v>0</c:v>
                </c:pt>
              </c:numCache>
            </c:numRef>
          </c:val>
          <c:extLst xmlns:c16r2="http://schemas.microsoft.com/office/drawing/2015/06/chart">
            <c:ext xmlns:c16="http://schemas.microsoft.com/office/drawing/2014/chart" uri="{C3380CC4-5D6E-409C-BE32-E72D297353CC}">
              <c16:uniqueId val="{00000001-A32D-4E06-819F-68EDE8A67D4D}"/>
            </c:ext>
          </c:extLst>
        </c:ser>
        <c:ser>
          <c:idx val="2"/>
          <c:order val="2"/>
          <c:tx>
            <c:strRef>
              <c:f>Sheet1!$D$1</c:f>
              <c:strCache>
                <c:ptCount val="1"/>
                <c:pt idx="0">
                  <c:v>آنمی بیماری های مزمن</c:v>
                </c:pt>
              </c:strCache>
            </c:strRef>
          </c:tx>
          <c:spPr>
            <a:solidFill>
              <a:schemeClr val="accent4"/>
            </a:solidFill>
            <a:ln>
              <a:noFill/>
            </a:ln>
            <a:effectLst/>
          </c:spPr>
          <c:invertIfNegative val="0"/>
          <c:cat>
            <c:strRef>
              <c:f>Sheet1!$A$2:$A$10</c:f>
              <c:strCache>
                <c:ptCount val="9"/>
                <c:pt idx="0">
                  <c:v>0</c:v>
                </c:pt>
                <c:pt idx="1">
                  <c:v>1A</c:v>
                </c:pt>
                <c:pt idx="2">
                  <c:v>1B</c:v>
                </c:pt>
                <c:pt idx="3">
                  <c:v>2A</c:v>
                </c:pt>
                <c:pt idx="4">
                  <c:v>2B</c:v>
                </c:pt>
                <c:pt idx="5">
                  <c:v>3A</c:v>
                </c:pt>
                <c:pt idx="6">
                  <c:v>3B</c:v>
                </c:pt>
                <c:pt idx="7">
                  <c:v>3C</c:v>
                </c:pt>
                <c:pt idx="8">
                  <c:v>4</c:v>
                </c:pt>
              </c:strCache>
            </c:strRef>
          </c:cat>
          <c:val>
            <c:numRef>
              <c:f>Sheet1!$D$2:$D$10</c:f>
              <c:numCache>
                <c:formatCode>General</c:formatCode>
                <c:ptCount val="9"/>
                <c:pt idx="0">
                  <c:v>0</c:v>
                </c:pt>
                <c:pt idx="1">
                  <c:v>0</c:v>
                </c:pt>
                <c:pt idx="2">
                  <c:v>0</c:v>
                </c:pt>
                <c:pt idx="3">
                  <c:v>0</c:v>
                </c:pt>
                <c:pt idx="4">
                  <c:v>0</c:v>
                </c:pt>
                <c:pt idx="5">
                  <c:v>6.3</c:v>
                </c:pt>
                <c:pt idx="6">
                  <c:v>6.3</c:v>
                </c:pt>
                <c:pt idx="7">
                  <c:v>43.7</c:v>
                </c:pt>
                <c:pt idx="8">
                  <c:v>43.7</c:v>
                </c:pt>
              </c:numCache>
            </c:numRef>
          </c:val>
          <c:extLst xmlns:c16r2="http://schemas.microsoft.com/office/drawing/2015/06/chart">
            <c:ext xmlns:c16="http://schemas.microsoft.com/office/drawing/2014/chart" uri="{C3380CC4-5D6E-409C-BE32-E72D297353CC}">
              <c16:uniqueId val="{00000002-A32D-4E06-819F-68EDE8A67D4D}"/>
            </c:ext>
          </c:extLst>
        </c:ser>
        <c:dLbls>
          <c:showLegendKey val="0"/>
          <c:showVal val="0"/>
          <c:showCatName val="0"/>
          <c:showSerName val="0"/>
          <c:showPercent val="0"/>
          <c:showBubbleSize val="0"/>
        </c:dLbls>
        <c:gapWidth val="219"/>
        <c:overlap val="-27"/>
        <c:axId val="224270976"/>
        <c:axId val="224272768"/>
      </c:barChart>
      <c:catAx>
        <c:axId val="2242709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fa-IR"/>
          </a:p>
        </c:txPr>
        <c:crossAx val="224272768"/>
        <c:crosses val="autoZero"/>
        <c:auto val="1"/>
        <c:lblAlgn val="ctr"/>
        <c:lblOffset val="100"/>
        <c:noMultiLvlLbl val="0"/>
      </c:catAx>
      <c:valAx>
        <c:axId val="224272768"/>
        <c:scaling>
          <c:orientation val="minMax"/>
          <c:max val="6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fa-IR"/>
          </a:p>
        </c:txPr>
        <c:crossAx val="224270976"/>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B Nazanin" panose="00000400000000000000" pitchFamily="2" charset="-78"/>
            </a:defRPr>
          </a:pPr>
          <a:endParaRPr lang="fa-IR"/>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fa-IR"/>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CDD6FA9F-B53E-4D7E-8FCE-8D720AE7ADB4}" type="datetimeFigureOut">
              <a:rPr lang="fa-IR" smtClean="0"/>
              <a:t>07/09/1444</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D4176E8-B868-460C-A4D8-2E7486CF366D}" type="slidenum">
              <a:rPr lang="fa-IR" smtClean="0"/>
              <a:t>‹#›</a:t>
            </a:fld>
            <a:endParaRPr lang="fa-IR"/>
          </a:p>
        </p:txBody>
      </p:sp>
    </p:spTree>
    <p:extLst>
      <p:ext uri="{BB962C8B-B14F-4D97-AF65-F5344CB8AC3E}">
        <p14:creationId xmlns:p14="http://schemas.microsoft.com/office/powerpoint/2010/main" val="282339491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9D4176E8-B868-460C-A4D8-2E7486CF366D}" type="slidenum">
              <a:rPr lang="fa-IR" smtClean="0"/>
              <a:t>2</a:t>
            </a:fld>
            <a:endParaRPr lang="fa-IR"/>
          </a:p>
        </p:txBody>
      </p:sp>
    </p:spTree>
    <p:extLst>
      <p:ext uri="{BB962C8B-B14F-4D97-AF65-F5344CB8AC3E}">
        <p14:creationId xmlns:p14="http://schemas.microsoft.com/office/powerpoint/2010/main" val="16785737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9D4176E8-B868-460C-A4D8-2E7486CF366D}" type="slidenum">
              <a:rPr lang="fa-IR" smtClean="0"/>
              <a:t>3</a:t>
            </a:fld>
            <a:endParaRPr lang="fa-IR"/>
          </a:p>
        </p:txBody>
      </p:sp>
    </p:spTree>
    <p:extLst>
      <p:ext uri="{BB962C8B-B14F-4D97-AF65-F5344CB8AC3E}">
        <p14:creationId xmlns:p14="http://schemas.microsoft.com/office/powerpoint/2010/main" val="9336277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7D57132-8724-4AEC-A844-08843ECB23A0}" type="datetime8">
              <a:rPr lang="fa-IR" smtClean="0"/>
              <a:t>ژانويه/30/23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3D4BFA0-37AC-4F93-950F-CAE346B58221}" type="slidenum">
              <a:rPr lang="fa-IR" smtClean="0"/>
              <a:t>‹#›</a:t>
            </a:fld>
            <a:endParaRPr lang="fa-IR"/>
          </a:p>
        </p:txBody>
      </p:sp>
    </p:spTree>
    <p:extLst>
      <p:ext uri="{BB962C8B-B14F-4D97-AF65-F5344CB8AC3E}">
        <p14:creationId xmlns:p14="http://schemas.microsoft.com/office/powerpoint/2010/main" val="338495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C85849B5-882B-4347-9F3F-B6CEC57E0E18}" type="datetime8">
              <a:rPr lang="fa-IR" smtClean="0"/>
              <a:t>ژانويه/30/23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3D4BFA0-37AC-4F93-950F-CAE346B58221}" type="slidenum">
              <a:rPr lang="fa-IR" smtClean="0"/>
              <a:t>‹#›</a:t>
            </a:fld>
            <a:endParaRPr lang="fa-IR"/>
          </a:p>
        </p:txBody>
      </p:sp>
    </p:spTree>
    <p:extLst>
      <p:ext uri="{BB962C8B-B14F-4D97-AF65-F5344CB8AC3E}">
        <p14:creationId xmlns:p14="http://schemas.microsoft.com/office/powerpoint/2010/main" val="5487755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70C6B0F7-715E-46AA-ADC7-4BF8EB126E6B}" type="datetime8">
              <a:rPr lang="fa-IR" smtClean="0"/>
              <a:t>ژانويه/30/23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3D4BFA0-37AC-4F93-950F-CAE346B58221}" type="slidenum">
              <a:rPr lang="fa-IR" smtClean="0"/>
              <a:t>‹#›</a:t>
            </a:fld>
            <a:endParaRPr lang="fa-IR"/>
          </a:p>
        </p:txBody>
      </p:sp>
    </p:spTree>
    <p:extLst>
      <p:ext uri="{BB962C8B-B14F-4D97-AF65-F5344CB8AC3E}">
        <p14:creationId xmlns:p14="http://schemas.microsoft.com/office/powerpoint/2010/main" val="61934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9093144-8E89-43F0-B984-F89109214FBF}" type="datetime8">
              <a:rPr lang="fa-IR" smtClean="0"/>
              <a:t>ژانويه/30/23</a:t>
            </a:fld>
            <a:endParaRPr lang="fa-I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fa-I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3D4BFA0-37AC-4F93-950F-CAE346B58221}" type="slidenum">
              <a:rPr lang="fa-IR" smtClean="0"/>
              <a:t>‹#›</a:t>
            </a:fld>
            <a:endParaRPr lang="fa-I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ACB4F35-9878-4DFD-ABDD-E1202D5A8C1C}" type="datetime8">
              <a:rPr lang="fa-IR" smtClean="0"/>
              <a:t>ژانويه/30/23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3D4BFA0-37AC-4F93-950F-CAE346B58221}" type="slidenum">
              <a:rPr lang="fa-IR" smtClean="0"/>
              <a:t>‹#›</a:t>
            </a:fld>
            <a:endParaRPr lang="fa-IR"/>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5236F6B-613C-4CD8-AEBB-D8751F85944D}" type="datetime8">
              <a:rPr lang="fa-IR" smtClean="0"/>
              <a:t>ژانويه/30/23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3D4BFA0-37AC-4F93-950F-CAE346B58221}" type="slidenum">
              <a:rPr lang="fa-IR" smtClean="0"/>
              <a:t>‹#›</a:t>
            </a:fld>
            <a:endParaRPr lang="fa-I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54792EA-B306-4DC9-9CEA-D1EBD2116F17}" type="datetime8">
              <a:rPr lang="fa-IR" smtClean="0"/>
              <a:t>ژانويه/30/23</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E3D4BFA0-37AC-4F93-950F-CAE346B58221}" type="slidenum">
              <a:rPr lang="fa-IR" smtClean="0"/>
              <a:t>‹#›</a:t>
            </a:fld>
            <a:endParaRPr lang="fa-IR"/>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A3AE8B9-2EEE-496F-B47A-82DCDAEA94CF}" type="datetime8">
              <a:rPr lang="fa-IR" smtClean="0"/>
              <a:t>ژانويه/30/23</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E3D4BFA0-37AC-4F93-950F-CAE346B58221}" type="slidenum">
              <a:rPr lang="fa-IR" smtClean="0"/>
              <a:t>‹#›</a:t>
            </a:fld>
            <a:endParaRPr lang="fa-I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BABE7A5-C989-4CC7-ACD1-4864BAE255E5}" type="datetime8">
              <a:rPr lang="fa-IR" smtClean="0"/>
              <a:t>ژانويه/30/23</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E3D4BFA0-37AC-4F93-950F-CAE346B58221}" type="slidenum">
              <a:rPr lang="fa-IR" smtClean="0"/>
              <a:t>‹#›</a:t>
            </a:fld>
            <a:endParaRPr lang="fa-IR"/>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33D2614-9A7C-438E-B781-C934808441BD}" type="datetime8">
              <a:rPr lang="fa-IR" smtClean="0"/>
              <a:t>ژانويه/30/23</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E3D4BFA0-37AC-4F93-950F-CAE346B58221}" type="slidenum">
              <a:rPr lang="fa-IR" smtClean="0"/>
              <a:t>‹#›</a:t>
            </a:fld>
            <a:endParaRPr lang="fa-I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CB7D805-72B1-430A-86C5-C19973C01A8A}" type="datetime8">
              <a:rPr lang="fa-IR" smtClean="0"/>
              <a:t>ژانويه/30/23</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E3D4BFA0-37AC-4F93-950F-CAE346B58221}"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88030789-273A-4D70-BC4C-5A4204C7451E}" type="datetime8">
              <a:rPr lang="fa-IR" smtClean="0"/>
              <a:t>ژانويه/30/23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3D4BFA0-37AC-4F93-950F-CAE346B58221}" type="slidenum">
              <a:rPr lang="fa-IR" smtClean="0"/>
              <a:t>‹#›</a:t>
            </a:fld>
            <a:endParaRPr lang="fa-IR"/>
          </a:p>
        </p:txBody>
      </p:sp>
    </p:spTree>
    <p:extLst>
      <p:ext uri="{BB962C8B-B14F-4D97-AF65-F5344CB8AC3E}">
        <p14:creationId xmlns:p14="http://schemas.microsoft.com/office/powerpoint/2010/main" val="33906522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8A1D794-EBF5-4668-96AD-5E0C870565D1}" type="datetime8">
              <a:rPr lang="fa-IR" smtClean="0"/>
              <a:t>ژانويه/30/23</a:t>
            </a:fld>
            <a:endParaRPr lang="fa-I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fa-I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3D4BFA0-37AC-4F93-950F-CAE346B58221}" type="slidenum">
              <a:rPr lang="fa-IR" smtClean="0"/>
              <a:t>‹#›</a:t>
            </a:fld>
            <a:endParaRPr lang="fa-I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2BC2E8-599F-4237-9D8E-CD29D6BBF486}" type="datetime8">
              <a:rPr lang="fa-IR" smtClean="0"/>
              <a:t>ژانويه/30/23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3D4BFA0-37AC-4F93-950F-CAE346B58221}" type="slidenum">
              <a:rPr lang="fa-IR" smtClean="0"/>
              <a:t>‹#›</a:t>
            </a:fld>
            <a:endParaRPr lang="fa-I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E3ABF2-5A8F-4FE0-B2B1-D19E0D80056F}" type="datetime8">
              <a:rPr lang="fa-IR" smtClean="0"/>
              <a:t>ژانويه/30/23</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3D4BFA0-37AC-4F93-950F-CAE346B58221}" type="slidenum">
              <a:rPr lang="fa-IR" smtClean="0"/>
              <a:t>‹#›</a:t>
            </a:fld>
            <a:endParaRPr lang="fa-I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82B7933-7C7F-4FE7-B549-5A81FF6D6250}" type="datetime8">
              <a:rPr lang="fa-IR" smtClean="0"/>
              <a:t>ژانويه/30/23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3D4BFA0-37AC-4F93-950F-CAE346B58221}" type="slidenum">
              <a:rPr lang="fa-IR" smtClean="0"/>
              <a:t>‹#›</a:t>
            </a:fld>
            <a:endParaRPr lang="fa-IR"/>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DAFF3CE-47C5-491B-B70D-1E750AFE6FFF}" type="datetime8">
              <a:rPr lang="fa-IR" smtClean="0"/>
              <a:t>ژانويه/30/23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3D4BFA0-37AC-4F93-950F-CAE346B58221}" type="slidenum">
              <a:rPr lang="fa-IR" smtClean="0"/>
              <a:t>‹#›</a:t>
            </a:fld>
            <a:endParaRPr lang="fa-IR"/>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E83339-C946-4168-A3D5-4EB2C35A94C9}" type="datetime8">
              <a:rPr lang="fa-IR" smtClean="0"/>
              <a:t>ژانويه/30/23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3D4BFA0-37AC-4F93-950F-CAE346B58221}"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2036642-544C-4209-B175-E39BC113BBF7}" type="datetime8">
              <a:rPr lang="fa-IR" smtClean="0"/>
              <a:t>ژانويه/30/23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3D4BFA0-37AC-4F93-950F-CAE346B58221}" type="slidenum">
              <a:rPr lang="fa-IR" smtClean="0"/>
              <a:t>‹#›</a:t>
            </a:fld>
            <a:endParaRPr lang="fa-IR"/>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1B3C8FC-CACA-4735-8BBA-63E0FBC60253}" type="datetime8">
              <a:rPr lang="fa-IR" smtClean="0"/>
              <a:t>ژانويه/30/23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3D4BFA0-37AC-4F93-950F-CAE346B58221}" type="slidenum">
              <a:rPr lang="fa-IR" smtClean="0"/>
              <a:t>‹#›</a:t>
            </a:fld>
            <a:endParaRPr lang="fa-IR"/>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8652162-8486-41C7-AA5A-E1483C1816BE}" type="datetime8">
              <a:rPr lang="fa-IR" smtClean="0"/>
              <a:t>ژانويه/30/23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3D4BFA0-37AC-4F93-950F-CAE346B58221}"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068B34-88A1-4D29-9A4E-1CA349D7ABAD}" type="datetime8">
              <a:rPr lang="fa-IR" smtClean="0"/>
              <a:t>ژانويه/30/23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3D4BFA0-37AC-4F93-950F-CAE346B58221}"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FDB87D-6C62-4268-8B4A-0CC4AA2C10A1}" type="datetime8">
              <a:rPr lang="fa-IR" smtClean="0"/>
              <a:t>ژانويه/30/23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3D4BFA0-37AC-4F93-950F-CAE346B58221}" type="slidenum">
              <a:rPr lang="fa-IR" smtClean="0"/>
              <a:t>‹#›</a:t>
            </a:fld>
            <a:endParaRPr lang="fa-IR"/>
          </a:p>
        </p:txBody>
      </p:sp>
    </p:spTree>
    <p:extLst>
      <p:ext uri="{BB962C8B-B14F-4D97-AF65-F5344CB8AC3E}">
        <p14:creationId xmlns:p14="http://schemas.microsoft.com/office/powerpoint/2010/main" val="28955119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E0049C-D8C7-48EB-8A7F-6F7E058E1680}" type="datetime8">
              <a:rPr lang="fa-IR" smtClean="0"/>
              <a:t>ژانويه/30/23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3D4BFA0-37AC-4F93-950F-CAE346B58221}"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7BAD0C-F079-4837-AD30-EE39AD7420DC}" type="datetime8">
              <a:rPr lang="fa-IR" smtClean="0"/>
              <a:t>ژانويه/30/23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3D4BFA0-37AC-4F93-950F-CAE346B58221}" type="slidenum">
              <a:rPr lang="fa-IR" smtClean="0"/>
              <a:t>‹#›</a:t>
            </a:fld>
            <a:endParaRPr lang="fa-IR"/>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7211AC-88DD-43C9-92D5-053AEA022F2B}" type="datetime8">
              <a:rPr lang="fa-IR" smtClean="0"/>
              <a:t>ژانويه/30/23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3D4BFA0-37AC-4F93-950F-CAE346B58221}"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64D417-5D9C-48DE-8CD4-D16BA407A049}" type="datetime8">
              <a:rPr lang="fa-IR" smtClean="0"/>
              <a:t>ژانويه/30/23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3D4BFA0-37AC-4F93-950F-CAE346B58221}" type="slidenum">
              <a:rPr lang="fa-IR" smtClean="0"/>
              <a:t>‹#›</a:t>
            </a:fld>
            <a:endParaRPr lang="fa-IR"/>
          </a:p>
        </p:txBody>
      </p:sp>
    </p:spTree>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5EA28A7-192E-44C3-BA94-7BDEAEE492E8}" type="datetime8">
              <a:rPr lang="fa-IR" smtClean="0"/>
              <a:t>ژانويه/30/23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3D4BFA0-37AC-4F93-950F-CAE346B58221}" type="slidenum">
              <a:rPr lang="fa-IR" smtClean="0"/>
              <a:t>‹#›</a:t>
            </a:fld>
            <a:endParaRPr lang="fa-I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6C601A-AD4F-4994-AADE-CDBF807B3D74}" type="datetime8">
              <a:rPr lang="fa-IR" smtClean="0"/>
              <a:t>ژانويه/30/23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3D4BFA0-37AC-4F93-950F-CAE346B58221}" type="slidenum">
              <a:rPr lang="fa-IR" smtClean="0"/>
              <a:t>‹#›</a:t>
            </a:fld>
            <a:endParaRPr lang="fa-I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975B7F-0B72-43CD-9CB8-99A0F7B2F725}" type="datetime8">
              <a:rPr lang="fa-IR" smtClean="0"/>
              <a:t>ژانويه/30/23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3D4BFA0-37AC-4F93-950F-CAE346B58221}" type="slidenum">
              <a:rPr lang="fa-IR" smtClean="0"/>
              <a:t>‹#›</a:t>
            </a:fld>
            <a:endParaRPr lang="fa-I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A64AEED-CF64-4B79-BC55-C138AF206105}" type="datetime8">
              <a:rPr lang="fa-IR" smtClean="0"/>
              <a:t>ژانويه/30/23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3D4BFA0-37AC-4F93-950F-CAE346B58221}" type="slidenum">
              <a:rPr lang="fa-IR" smtClean="0"/>
              <a:t>‹#›</a:t>
            </a:fld>
            <a:endParaRPr lang="fa-I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F69E7EC-64A7-48F5-A144-763A245C6593}" type="datetime8">
              <a:rPr lang="fa-IR" smtClean="0"/>
              <a:t>ژانويه/30/23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3D4BFA0-37AC-4F93-950F-CAE346B58221}" type="slidenum">
              <a:rPr lang="fa-IR" smtClean="0"/>
              <a:t>‹#›</a:t>
            </a:fld>
            <a:endParaRPr lang="fa-I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DDD36F-363A-4A8A-B94B-113E25D64C90}" type="datetime8">
              <a:rPr lang="fa-IR" smtClean="0"/>
              <a:t>ژانويه/30/23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3D4BFA0-37AC-4F93-950F-CAE346B58221}" type="slidenum">
              <a:rPr lang="fa-IR" smtClean="0"/>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44F20026-1A37-4DBB-9143-74697E8174E2}" type="datetime8">
              <a:rPr lang="fa-IR" smtClean="0"/>
              <a:t>ژانويه/30/23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3D4BFA0-37AC-4F93-950F-CAE346B58221}" type="slidenum">
              <a:rPr lang="fa-IR" smtClean="0"/>
              <a:t>‹#›</a:t>
            </a:fld>
            <a:endParaRPr lang="fa-IR"/>
          </a:p>
        </p:txBody>
      </p:sp>
    </p:spTree>
    <p:extLst>
      <p:ext uri="{BB962C8B-B14F-4D97-AF65-F5344CB8AC3E}">
        <p14:creationId xmlns:p14="http://schemas.microsoft.com/office/powerpoint/2010/main" val="9897199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77883-DA82-409A-956E-E76C0822575A}" type="datetime8">
              <a:rPr lang="fa-IR" smtClean="0"/>
              <a:t>ژانويه/30/23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3D4BFA0-37AC-4F93-950F-CAE346B58221}" type="slidenum">
              <a:rPr lang="fa-IR" smtClean="0"/>
              <a:t>‹#›</a:t>
            </a:fld>
            <a:endParaRPr lang="fa-I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7E4868-04B4-4C26-9323-5901560C4492}" type="datetime8">
              <a:rPr lang="fa-IR" smtClean="0"/>
              <a:t>ژانويه/30/23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3D4BFA0-37AC-4F93-950F-CAE346B58221}" type="slidenum">
              <a:rPr lang="fa-IR" smtClean="0"/>
              <a:t>‹#›</a:t>
            </a:fld>
            <a:endParaRPr lang="fa-I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EF23013-F175-4E4A-82B8-67C1D0BA5974}" type="datetime8">
              <a:rPr lang="fa-IR" smtClean="0"/>
              <a:t>ژانويه/30/23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3D4BFA0-37AC-4F93-950F-CAE346B58221}" type="slidenum">
              <a:rPr lang="fa-IR" smtClean="0"/>
              <a:t>‹#›</a:t>
            </a:fld>
            <a:endParaRPr lang="fa-I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DBA0314-F264-4C8B-9157-DAF0AF7A0C7C}" type="datetime8">
              <a:rPr lang="fa-IR" smtClean="0"/>
              <a:t>ژانويه/30/23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3D4BFA0-37AC-4F93-950F-CAE346B58221}" type="slidenum">
              <a:rPr lang="fa-IR" smtClean="0"/>
              <a:t>‹#›</a:t>
            </a:fld>
            <a:endParaRPr lang="fa-I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893D38-1B37-4EA8-B5EB-6376D4E01794}" type="datetime8">
              <a:rPr lang="fa-IR" smtClean="0"/>
              <a:t>ژانويه/30/23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E3D4BFA0-37AC-4F93-950F-CAE346B58221}"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4FA46CCF-D0CA-48FD-9B10-055AA3774A92}" type="datetime8">
              <a:rPr lang="fa-IR" smtClean="0"/>
              <a:t>ژانويه/30/23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E3D4BFA0-37AC-4F93-950F-CAE346B58221}" type="slidenum">
              <a:rPr lang="fa-IR" smtClean="0"/>
              <a:t>‹#›</a:t>
            </a:fld>
            <a:endParaRPr lang="fa-IR"/>
          </a:p>
        </p:txBody>
      </p:sp>
    </p:spTree>
    <p:extLst>
      <p:ext uri="{BB962C8B-B14F-4D97-AF65-F5344CB8AC3E}">
        <p14:creationId xmlns:p14="http://schemas.microsoft.com/office/powerpoint/2010/main" val="292579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6BF0512E-5C0B-46C3-82DF-3886CCF7E3FE}" type="datetime8">
              <a:rPr lang="fa-IR" smtClean="0"/>
              <a:t>ژانويه/30/23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E3D4BFA0-37AC-4F93-950F-CAE346B58221}" type="slidenum">
              <a:rPr lang="fa-IR" smtClean="0"/>
              <a:t>‹#›</a:t>
            </a:fld>
            <a:endParaRPr lang="fa-IR"/>
          </a:p>
        </p:txBody>
      </p:sp>
    </p:spTree>
    <p:extLst>
      <p:ext uri="{BB962C8B-B14F-4D97-AF65-F5344CB8AC3E}">
        <p14:creationId xmlns:p14="http://schemas.microsoft.com/office/powerpoint/2010/main" val="1896837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43E249-BE73-4E1E-A348-28650E116626}" type="datetime8">
              <a:rPr lang="fa-IR" smtClean="0"/>
              <a:t>ژانويه/30/23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E3D4BFA0-37AC-4F93-950F-CAE346B58221}" type="slidenum">
              <a:rPr lang="fa-IR" smtClean="0"/>
              <a:t>‹#›</a:t>
            </a:fld>
            <a:endParaRPr lang="fa-IR"/>
          </a:p>
        </p:txBody>
      </p:sp>
    </p:spTree>
    <p:extLst>
      <p:ext uri="{BB962C8B-B14F-4D97-AF65-F5344CB8AC3E}">
        <p14:creationId xmlns:p14="http://schemas.microsoft.com/office/powerpoint/2010/main" val="463892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4D77801-7095-44EB-83D2-25820F1DED06}" type="datetime8">
              <a:rPr lang="fa-IR" smtClean="0"/>
              <a:t>ژانويه/30/23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3D4BFA0-37AC-4F93-950F-CAE346B58221}" type="slidenum">
              <a:rPr lang="fa-IR" smtClean="0"/>
              <a:t>‹#›</a:t>
            </a:fld>
            <a:endParaRPr lang="fa-IR"/>
          </a:p>
        </p:txBody>
      </p:sp>
    </p:spTree>
    <p:extLst>
      <p:ext uri="{BB962C8B-B14F-4D97-AF65-F5344CB8AC3E}">
        <p14:creationId xmlns:p14="http://schemas.microsoft.com/office/powerpoint/2010/main" val="2392745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2620B1-4E29-4369-90EF-A9E56242E0D7}" type="datetime8">
              <a:rPr lang="fa-IR" smtClean="0"/>
              <a:t>ژانويه/30/23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E3D4BFA0-37AC-4F93-950F-CAE346B58221}" type="slidenum">
              <a:rPr lang="fa-IR" smtClean="0"/>
              <a:t>‹#›</a:t>
            </a:fld>
            <a:endParaRPr lang="fa-IR"/>
          </a:p>
        </p:txBody>
      </p:sp>
    </p:spTree>
    <p:extLst>
      <p:ext uri="{BB962C8B-B14F-4D97-AF65-F5344CB8AC3E}">
        <p14:creationId xmlns:p14="http://schemas.microsoft.com/office/powerpoint/2010/main" val="3162709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744330B-BC4B-45BF-BEE0-BA6BFE4794C2}" type="datetime8">
              <a:rPr lang="fa-IR" smtClean="0"/>
              <a:t>ژانويه/30/23</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3D4BFA0-37AC-4F93-950F-CAE346B58221}" type="slidenum">
              <a:rPr lang="fa-IR" smtClean="0"/>
              <a:t>‹#›</a:t>
            </a:fld>
            <a:endParaRPr lang="fa-IR"/>
          </a:p>
        </p:txBody>
      </p:sp>
    </p:spTree>
    <p:extLst>
      <p:ext uri="{BB962C8B-B14F-4D97-AF65-F5344CB8AC3E}">
        <p14:creationId xmlns:p14="http://schemas.microsoft.com/office/powerpoint/2010/main" val="4012479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B086320-C6C4-40F8-B815-E41318F1DE8F}" type="datetime8">
              <a:rPr lang="fa-IR" smtClean="0"/>
              <a:t>ژانويه/30/23</a:t>
            </a:fld>
            <a:endParaRPr lang="fa-I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a-I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3D4BFA0-37AC-4F93-950F-CAE346B58221}"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734C0224-901D-4864-A43F-84CA6221BA07}" type="datetime8">
              <a:rPr lang="fa-IR" smtClean="0"/>
              <a:t>ژانويه/30/23</a:t>
            </a:fld>
            <a:endParaRPr lang="fa-IR"/>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fa-IR"/>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E3D4BFA0-37AC-4F93-950F-CAE346B58221}"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marL="320040" indent="-320040" algn="r" defTabSz="914400" rtl="1"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286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r" defTabSz="914400" rtl="1"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7CEA4B0-D6A1-4A22-8DA6-B2DDDD97623B}" type="datetime8">
              <a:rPr lang="fa-IR" smtClean="0"/>
              <a:t>ژانويه/30/23</a:t>
            </a:fld>
            <a:endParaRPr lang="fa-I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fa-I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3D4BFA0-37AC-4F93-950F-CAE346B58221}" type="slidenum">
              <a:rPr lang="fa-IR" smtClean="0"/>
              <a:t>‹#›</a:t>
            </a:fld>
            <a:endParaRPr lang="fa-I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1"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r" defTabSz="914400" rtl="1"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r" defTabSz="914400" rtl="1"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r" defTabSz="914400" rtl="1"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r" defTabSz="914400" rtl="1"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r" defTabSz="914400" rtl="1"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a:p>
        </p:txBody>
      </p:sp>
      <p:sp>
        <p:nvSpPr>
          <p:cNvPr id="4" name="Slide Number Placeholder 3"/>
          <p:cNvSpPr>
            <a:spLocks noGrp="1"/>
          </p:cNvSpPr>
          <p:nvPr>
            <p:ph type="sldNum" sz="quarter" idx="12"/>
          </p:nvPr>
        </p:nvSpPr>
        <p:spPr/>
        <p:txBody>
          <a:bodyPr/>
          <a:lstStyle/>
          <a:p>
            <a:fld id="{E3D4BFA0-37AC-4F93-950F-CAE346B58221}" type="slidenum">
              <a:rPr lang="fa-IR" smtClean="0"/>
              <a:t>1</a:t>
            </a:fld>
            <a:endParaRPr lang="fa-IR"/>
          </a:p>
        </p:txBody>
      </p:sp>
    </p:spTree>
    <p:extLst>
      <p:ext uri="{BB962C8B-B14F-4D97-AF65-F5344CB8AC3E}">
        <p14:creationId xmlns:p14="http://schemas.microsoft.com/office/powerpoint/2010/main" val="22577226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3D4BFA0-37AC-4F93-950F-CAE346B58221}" type="slidenum">
              <a:rPr lang="fa-IR" smtClean="0"/>
              <a:t>10</a:t>
            </a:fld>
            <a:endParaRPr lang="fa-IR"/>
          </a:p>
        </p:txBody>
      </p:sp>
      <p:sp>
        <p:nvSpPr>
          <p:cNvPr id="6" name="Title 1"/>
          <p:cNvSpPr>
            <a:spLocks noGrp="1"/>
          </p:cNvSpPr>
          <p:nvPr>
            <p:ph idx="1"/>
          </p:nvPr>
        </p:nvSpPr>
        <p:spPr>
          <a:xfrm>
            <a:off x="395288" y="620713"/>
            <a:ext cx="8229600" cy="6237287"/>
          </a:xfrm>
        </p:spPr>
        <p:txBody>
          <a:bodyPr>
            <a:normAutofit/>
          </a:bodyPr>
          <a:lstStyle/>
          <a:p>
            <a:r>
              <a:rPr lang="en-US" sz="2000" dirty="0" err="1">
                <a:latin typeface="B Nazanin+ Regular" pitchFamily="2" charset="-78"/>
                <a:cs typeface="B Nazanin+ Regular" pitchFamily="2" charset="-78"/>
              </a:rPr>
              <a:t>Naoum</a:t>
            </a:r>
            <a:r>
              <a:rPr lang="en-US" sz="2000" dirty="0">
                <a:latin typeface="B Nazanin+ Regular" pitchFamily="2" charset="-78"/>
                <a:cs typeface="B Nazanin+ Regular" pitchFamily="2" charset="-78"/>
              </a:rPr>
              <a:t> </a:t>
            </a:r>
            <a:r>
              <a:rPr lang="en-US" sz="2000" dirty="0">
                <a:latin typeface="B Nazanin+ Regular" pitchFamily="2" charset="-78"/>
                <a:cs typeface="B Mitra" pitchFamily="2" charset="-78"/>
              </a:rPr>
              <a:t> </a:t>
            </a:r>
            <a:r>
              <a:rPr lang="ar-SA" sz="2000" dirty="0">
                <a:latin typeface="B Nazanin+ Regular" pitchFamily="2" charset="-78"/>
                <a:cs typeface="B Mitra" pitchFamily="2" charset="-78"/>
              </a:rPr>
              <a:t>در سال </a:t>
            </a:r>
            <a:r>
              <a:rPr lang="fa-IR" sz="2000" dirty="0">
                <a:latin typeface="B Nazanin+ Regular" pitchFamily="2" charset="-78"/>
                <a:cs typeface="B Mitra" pitchFamily="2" charset="-78"/>
              </a:rPr>
              <a:t>۲۰۱۶</a:t>
            </a:r>
            <a:r>
              <a:rPr lang="ar-SA" sz="2000" dirty="0">
                <a:latin typeface="B Nazanin+ Regular" pitchFamily="2" charset="-78"/>
                <a:cs typeface="B Mitra" pitchFamily="2" charset="-78"/>
              </a:rPr>
              <a:t> در مطالعه ای به بررسی فقر آهن در بیماران سرطانی پرداخت. او در مطالعه خود بیان کرد که فقر آهن یکی از عوارض متناوب بیماران سرطانی هم در تشخیص و هم در درمان است. در بین بیماران سرطانی دارای تومور </a:t>
            </a:r>
            <a:r>
              <a:rPr lang="en-US" sz="2000" dirty="0">
                <a:latin typeface="B Nazanin+ Regular" pitchFamily="2" charset="-78"/>
                <a:cs typeface="B Mitra" pitchFamily="2" charset="-78"/>
              </a:rPr>
              <a:t>Solid</a:t>
            </a:r>
            <a:r>
              <a:rPr lang="ar-SA" sz="2000" dirty="0">
                <a:latin typeface="B Nazanin+ Regular" pitchFamily="2" charset="-78"/>
                <a:cs typeface="B Mitra" pitchFamily="2" charset="-78"/>
              </a:rPr>
              <a:t> بیشترین آمار ابتلا به آنمی فقر آهن در سرطان های پانکراس، کلورکتال و معده می باشد و این بیماران باید تحت درمان فقرآهن قرار بگیرند. </a:t>
            </a:r>
            <a:endParaRPr lang="fa-IR" sz="2000" dirty="0" smtClean="0">
              <a:latin typeface="B Nazanin+ Regular" pitchFamily="2" charset="-78"/>
              <a:cs typeface="B Mitra" pitchFamily="2" charset="-78"/>
            </a:endParaRPr>
          </a:p>
          <a:p>
            <a:r>
              <a:rPr lang="en-US" sz="2000" dirty="0" err="1">
                <a:latin typeface="B Nazanin+ Regular" pitchFamily="2" charset="-78"/>
                <a:cs typeface="B Mitra" pitchFamily="2" charset="-78"/>
              </a:rPr>
              <a:t>Verraes</a:t>
            </a:r>
            <a:r>
              <a:rPr lang="ar-SA" sz="2000" dirty="0">
                <a:latin typeface="B Nazanin+ Regular" pitchFamily="2" charset="-78"/>
                <a:cs typeface="B Mitra" pitchFamily="2" charset="-78"/>
              </a:rPr>
              <a:t> و همکارش در سال </a:t>
            </a:r>
            <a:r>
              <a:rPr lang="fa-IR" sz="2000" dirty="0">
                <a:latin typeface="B Nazanin+ Regular" pitchFamily="2" charset="-78"/>
                <a:cs typeface="B Mitra" pitchFamily="2" charset="-78"/>
              </a:rPr>
              <a:t>۲۰۱۵</a:t>
            </a:r>
            <a:r>
              <a:rPr lang="ar-SA" sz="2000" dirty="0">
                <a:latin typeface="B Nazanin+ Regular" pitchFamily="2" charset="-78"/>
                <a:cs typeface="B Mitra" pitchFamily="2" charset="-78"/>
              </a:rPr>
              <a:t> در مقاله مروری خود به بررسی فقر آهن در سرطان های گوارشی پرداختند. در این مطالعه بیان شد که آنمی به طور شایع در بیماران مبتلا به تومور های گوارشی وجود دارد و بر روی کیفیت زندگی بیماران تاثیر نامطلوبی داشته و دلایل عمده آن شامل: خونریزی، سرکوب رده میلوئیدی به دلیل شیمی درمانی و فقر آهن می باشد. بر اساس این مطالعه آنمی در بیماران سرطانی خصوصا آنمی فقر آهن به دلیل نا آشنا بودن پزشکان با درمان های تزریق وریدی آهن بدون رسیدگی باقی می ماند</a:t>
            </a:r>
            <a:r>
              <a:rPr lang="ar-SA" sz="2000" dirty="0" smtClean="0">
                <a:latin typeface="B Nazanin+ Regular" pitchFamily="2" charset="-78"/>
                <a:cs typeface="B Mitra" pitchFamily="2" charset="-78"/>
              </a:rPr>
              <a:t>.</a:t>
            </a:r>
            <a:endParaRPr lang="en-US" sz="2000" dirty="0" smtClean="0">
              <a:latin typeface="B Nazanin+ Regular" pitchFamily="2" charset="-78"/>
              <a:cs typeface="B Mitra" pitchFamily="2" charset="-78"/>
            </a:endParaRPr>
          </a:p>
          <a:p>
            <a:r>
              <a:rPr lang="en-US" sz="2000" dirty="0">
                <a:latin typeface="B Nazanin+ Regular" pitchFamily="2" charset="-78"/>
                <a:cs typeface="B Mitra" pitchFamily="2" charset="-78"/>
              </a:rPr>
              <a:t>Bermejo</a:t>
            </a:r>
            <a:r>
              <a:rPr lang="fa-IR" sz="2000" dirty="0">
                <a:latin typeface="B Nazanin+ Regular" pitchFamily="2" charset="-78"/>
                <a:cs typeface="B Mitra" pitchFamily="2" charset="-78"/>
              </a:rPr>
              <a:t> و همکاران در سال ۲۰۰۹ در مطالعه خود به بررسی آنمی فقر آهن در بیماری های گوارشی پرداختند. بر اساس این مقاله، علل آنمی فقر آهن در کشور های توسعه یافته و در حال توسعه و نیز در زنان و مردان و در سنین مختلف متفاوت می باشد. در کشور های در حال توسعه مهمترین علت آنمی فقر آهن در زنان یائسه و مردان، ناهنجاری های گوارشی است</a:t>
            </a:r>
            <a:r>
              <a:rPr lang="ar-SA" sz="2000" dirty="0" smtClean="0">
                <a:latin typeface="B Nazanin+ Regular" pitchFamily="2" charset="-78"/>
                <a:cs typeface="B Mitra" pitchFamily="2" charset="-78"/>
              </a:rPr>
              <a:t> </a:t>
            </a:r>
            <a:endParaRPr lang="en-US" sz="2000" dirty="0" smtClean="0">
              <a:latin typeface="B Nazanin+ Regular" pitchFamily="2" charset="-78"/>
              <a:cs typeface="B Mitra" pitchFamily="2" charset="-78"/>
            </a:endParaRPr>
          </a:p>
          <a:p>
            <a:endParaRPr lang="fa-IR" sz="2000" dirty="0">
              <a:latin typeface="B Nazanin+ Regular" pitchFamily="2" charset="-78"/>
              <a:cs typeface="B Nazanin+ Regular" pitchFamily="2" charset="-78"/>
            </a:endParaRPr>
          </a:p>
        </p:txBody>
      </p:sp>
    </p:spTree>
    <p:extLst>
      <p:ext uri="{BB962C8B-B14F-4D97-AF65-F5344CB8AC3E}">
        <p14:creationId xmlns:p14="http://schemas.microsoft.com/office/powerpoint/2010/main" val="11429394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19256" cy="447328"/>
          </a:xfrm>
        </p:spPr>
        <p:txBody>
          <a:bodyPr>
            <a:normAutofit fontScale="90000"/>
          </a:bodyPr>
          <a:lstStyle/>
          <a:p>
            <a:pPr algn="r"/>
            <a:r>
              <a:rPr lang="ar-SA" sz="2400" dirty="0">
                <a:solidFill>
                  <a:srgbClr val="C00000"/>
                </a:solidFill>
                <a:latin typeface="B Nazanin+ Regular" pitchFamily="2" charset="-78"/>
                <a:cs typeface="B Koodak" pitchFamily="2" charset="-78"/>
              </a:rPr>
              <a:t>روش اجراي پژوهش</a:t>
            </a:r>
            <a:endParaRPr lang="fa-IR" sz="2400" dirty="0">
              <a:solidFill>
                <a:srgbClr val="C00000"/>
              </a:solidFill>
              <a:latin typeface="B Nazanin+ Regular" pitchFamily="2" charset="-78"/>
              <a:cs typeface="B Koodak" pitchFamily="2" charset="-78"/>
            </a:endParaRPr>
          </a:p>
        </p:txBody>
      </p:sp>
      <p:sp>
        <p:nvSpPr>
          <p:cNvPr id="3" name="Content Placeholder 2"/>
          <p:cNvSpPr>
            <a:spLocks noGrp="1"/>
          </p:cNvSpPr>
          <p:nvPr>
            <p:ph idx="1"/>
          </p:nvPr>
        </p:nvSpPr>
        <p:spPr>
          <a:xfrm>
            <a:off x="467544" y="980728"/>
            <a:ext cx="8229600" cy="4876800"/>
          </a:xfrm>
        </p:spPr>
        <p:txBody>
          <a:bodyPr>
            <a:normAutofit/>
          </a:bodyPr>
          <a:lstStyle/>
          <a:p>
            <a:r>
              <a:rPr lang="ar-SA" sz="1800" dirty="0" smtClean="0">
                <a:latin typeface="B Nazanin+ Regular" pitchFamily="2" charset="-78"/>
                <a:cs typeface="B Mitra" pitchFamily="2" charset="-78"/>
              </a:rPr>
              <a:t>این </a:t>
            </a:r>
            <a:r>
              <a:rPr lang="ar-SA" sz="1800" dirty="0">
                <a:latin typeface="B Nazanin+ Regular" pitchFamily="2" charset="-78"/>
                <a:cs typeface="B Mitra" pitchFamily="2" charset="-78"/>
              </a:rPr>
              <a:t>مطالعه به بررسی تمام بیماران </a:t>
            </a:r>
            <a:r>
              <a:rPr lang="en-US" sz="1800" dirty="0">
                <a:latin typeface="B Nazanin+ Regular" pitchFamily="2" charset="-78"/>
                <a:cs typeface="B Mitra" pitchFamily="2" charset="-78"/>
              </a:rPr>
              <a:t>new case</a:t>
            </a:r>
            <a:r>
              <a:rPr lang="ar-SA" sz="1800" dirty="0">
                <a:latin typeface="B Nazanin+ Regular" pitchFamily="2" charset="-78"/>
                <a:cs typeface="B Mitra" pitchFamily="2" charset="-78"/>
              </a:rPr>
              <a:t> مبتلا به کنسر معده از نوع آدنوکارسینوم که تحت </a:t>
            </a:r>
            <a:r>
              <a:rPr lang="en-US" sz="1800" dirty="0">
                <a:latin typeface="B Nazanin+ Regular" pitchFamily="2" charset="-78"/>
                <a:cs typeface="B Mitra" pitchFamily="2" charset="-78"/>
              </a:rPr>
              <a:t>staging</a:t>
            </a:r>
            <a:r>
              <a:rPr lang="ar-SA" sz="1800" dirty="0">
                <a:latin typeface="B Nazanin+ Regular" pitchFamily="2" charset="-78"/>
                <a:cs typeface="B Mitra" pitchFamily="2" charset="-78"/>
              </a:rPr>
              <a:t> قرارگرفته اند و به بیمارستان فیروزگر تهران </a:t>
            </a:r>
            <a:r>
              <a:rPr lang="fa-IR" sz="1800" dirty="0" smtClean="0">
                <a:latin typeface="B Nazanin+ Regular" pitchFamily="2" charset="-78"/>
                <a:cs typeface="B Mitra" pitchFamily="2" charset="-78"/>
              </a:rPr>
              <a:t>از </a:t>
            </a:r>
            <a:r>
              <a:rPr lang="fa-IR" sz="1800" dirty="0">
                <a:latin typeface="B Nazanin+ Regular" pitchFamily="2" charset="-78"/>
                <a:cs typeface="B Mitra" pitchFamily="2" charset="-78"/>
              </a:rPr>
              <a:t>اسفند ماه 1399 تا اسفند ماه 1400 مراجعه کرده اند، پرداخته است. </a:t>
            </a:r>
            <a:r>
              <a:rPr lang="ar-SA" sz="1800" dirty="0">
                <a:latin typeface="B Nazanin+ Regular" pitchFamily="2" charset="-78"/>
                <a:cs typeface="B Mitra" pitchFamily="2" charset="-78"/>
              </a:rPr>
              <a:t>پس از اخذ مجوز های لازم از کمیته اخلاق دانشگاه علوم پزشکی </a:t>
            </a:r>
            <a:r>
              <a:rPr lang="ar-SA" sz="1800" dirty="0" smtClean="0">
                <a:latin typeface="B Nazanin+ Regular" pitchFamily="2" charset="-78"/>
                <a:cs typeface="B Mitra" pitchFamily="2" charset="-78"/>
              </a:rPr>
              <a:t>ایرا</a:t>
            </a:r>
            <a:r>
              <a:rPr lang="fa-IR" sz="1800" dirty="0" smtClean="0">
                <a:latin typeface="B Nazanin+ Regular" pitchFamily="2" charset="-78"/>
                <a:cs typeface="B Mitra" pitchFamily="2" charset="-78"/>
              </a:rPr>
              <a:t>ن</a:t>
            </a:r>
            <a:r>
              <a:rPr lang="ar-SA" sz="1800" dirty="0" smtClean="0">
                <a:latin typeface="B Nazanin+ Regular" pitchFamily="2" charset="-78"/>
                <a:cs typeface="B Mitra" pitchFamily="2" charset="-78"/>
              </a:rPr>
              <a:t> آغاز </a:t>
            </a:r>
            <a:r>
              <a:rPr lang="ar-SA" sz="1800" dirty="0">
                <a:latin typeface="B Nazanin+ Regular" pitchFamily="2" charset="-78"/>
                <a:cs typeface="B Mitra" pitchFamily="2" charset="-78"/>
              </a:rPr>
              <a:t>گردید</a:t>
            </a:r>
            <a:r>
              <a:rPr lang="ar-SA" dirty="0" smtClean="0">
                <a:cs typeface="B Mitra" pitchFamily="2" charset="-78"/>
              </a:rPr>
              <a:t>.</a:t>
            </a:r>
            <a:endParaRPr lang="fa-IR" dirty="0" smtClean="0">
              <a:cs typeface="B Mitra" pitchFamily="2" charset="-78"/>
            </a:endParaRPr>
          </a:p>
          <a:p>
            <a:r>
              <a:rPr lang="ar-SA" sz="1800" dirty="0">
                <a:solidFill>
                  <a:srgbClr val="C00000"/>
                </a:solidFill>
                <a:latin typeface="B Nazanin+ Regular" pitchFamily="2" charset="-78"/>
                <a:cs typeface="B Mitra" pitchFamily="2" charset="-78"/>
              </a:rPr>
              <a:t>معیارهای ورود به مطالعه: </a:t>
            </a:r>
            <a:endParaRPr lang="en-US" sz="1800" dirty="0">
              <a:solidFill>
                <a:srgbClr val="C00000"/>
              </a:solidFill>
              <a:latin typeface="B Nazanin+ Regular" pitchFamily="2" charset="-78"/>
              <a:cs typeface="B Mitra" pitchFamily="2" charset="-78"/>
            </a:endParaRPr>
          </a:p>
          <a:p>
            <a:pPr lvl="0"/>
            <a:r>
              <a:rPr lang="ar-SA" sz="1800" dirty="0">
                <a:latin typeface="B Nazanin+ Regular" pitchFamily="2" charset="-78"/>
                <a:cs typeface="B Mitra" pitchFamily="2" charset="-78"/>
              </a:rPr>
              <a:t>سن بالاتر از </a:t>
            </a:r>
            <a:r>
              <a:rPr lang="fa-IR" sz="1800" dirty="0">
                <a:latin typeface="B Nazanin+ Regular" pitchFamily="2" charset="-78"/>
                <a:cs typeface="B Mitra" pitchFamily="2" charset="-78"/>
              </a:rPr>
              <a:t>۱۸</a:t>
            </a:r>
            <a:r>
              <a:rPr lang="ar-SA" sz="1800" dirty="0">
                <a:latin typeface="B Nazanin+ Regular" pitchFamily="2" charset="-78"/>
                <a:cs typeface="B Mitra" pitchFamily="2" charset="-78"/>
              </a:rPr>
              <a:t> سال</a:t>
            </a:r>
            <a:endParaRPr lang="en-US" sz="1800" dirty="0">
              <a:latin typeface="B Nazanin+ Regular" pitchFamily="2" charset="-78"/>
              <a:cs typeface="B Mitra" pitchFamily="2" charset="-78"/>
            </a:endParaRPr>
          </a:p>
          <a:p>
            <a:pPr lvl="0"/>
            <a:r>
              <a:rPr lang="ar-SA" sz="1800" dirty="0">
                <a:latin typeface="B Nazanin+ Regular" pitchFamily="2" charset="-78"/>
                <a:cs typeface="B Mitra" pitchFamily="2" charset="-78"/>
              </a:rPr>
              <a:t>امضای فرم رضایت نامه</a:t>
            </a:r>
            <a:endParaRPr lang="en-US" sz="1800" dirty="0">
              <a:latin typeface="B Nazanin+ Regular" pitchFamily="2" charset="-78"/>
              <a:cs typeface="B Mitra" pitchFamily="2" charset="-78"/>
            </a:endParaRPr>
          </a:p>
          <a:p>
            <a:pPr lvl="0"/>
            <a:r>
              <a:rPr lang="ar-SA" sz="1800" dirty="0">
                <a:latin typeface="B Nazanin+ Regular" pitchFamily="2" charset="-78"/>
                <a:cs typeface="B Mitra" pitchFamily="2" charset="-78"/>
              </a:rPr>
              <a:t>وجود تشخیص سرطان معده از نوع آدنوکارسینوم</a:t>
            </a:r>
            <a:endParaRPr lang="en-US" sz="1800" dirty="0">
              <a:latin typeface="B Nazanin+ Regular" pitchFamily="2" charset="-78"/>
              <a:cs typeface="B Mitra" pitchFamily="2" charset="-78"/>
            </a:endParaRPr>
          </a:p>
          <a:p>
            <a:pPr lvl="0"/>
            <a:r>
              <a:rPr lang="ar-SA" sz="1800" dirty="0">
                <a:latin typeface="B Nazanin+ Regular" pitchFamily="2" charset="-78"/>
                <a:cs typeface="B Mitra" pitchFamily="2" charset="-78"/>
              </a:rPr>
              <a:t>ارجاع به عنوان</a:t>
            </a:r>
            <a:r>
              <a:rPr lang="en-US" sz="1800" dirty="0">
                <a:latin typeface="B Nazanin+ Regular" pitchFamily="2" charset="-78"/>
                <a:cs typeface="B Mitra" pitchFamily="2" charset="-78"/>
              </a:rPr>
              <a:t> new case </a:t>
            </a:r>
            <a:r>
              <a:rPr lang="ar-SA" sz="1800" dirty="0">
                <a:latin typeface="B Nazanin+ Regular" pitchFamily="2" charset="-78"/>
                <a:cs typeface="B Mitra" pitchFamily="2" charset="-78"/>
              </a:rPr>
              <a:t> از سرویس گوارش به درمانگاه انکولوژی </a:t>
            </a:r>
            <a:endParaRPr lang="en-US" sz="1800" dirty="0">
              <a:latin typeface="B Nazanin+ Regular" pitchFamily="2" charset="-78"/>
              <a:cs typeface="B Mitra" pitchFamily="2" charset="-78"/>
            </a:endParaRPr>
          </a:p>
          <a:p>
            <a:r>
              <a:rPr lang="ar-SA" sz="1800" dirty="0">
                <a:solidFill>
                  <a:srgbClr val="C00000"/>
                </a:solidFill>
                <a:latin typeface="B Nazanin+ Regular" pitchFamily="2" charset="-78"/>
                <a:cs typeface="B Mitra" pitchFamily="2" charset="-78"/>
              </a:rPr>
              <a:t>معیارهای خروج از مطالعه: </a:t>
            </a:r>
            <a:endParaRPr lang="en-US" sz="1800" dirty="0">
              <a:solidFill>
                <a:srgbClr val="C00000"/>
              </a:solidFill>
              <a:latin typeface="B Nazanin+ Regular" pitchFamily="2" charset="-78"/>
              <a:cs typeface="B Mitra" pitchFamily="2" charset="-78"/>
            </a:endParaRPr>
          </a:p>
          <a:p>
            <a:pPr lvl="0"/>
            <a:r>
              <a:rPr lang="ar-SA" sz="1800" dirty="0">
                <a:latin typeface="B Nazanin+ Regular" pitchFamily="2" charset="-78"/>
                <a:cs typeface="B Mitra" pitchFamily="2" charset="-78"/>
              </a:rPr>
              <a:t>وجود بیماری های زمینه ای مخدوش کننده قبلی مانند سابقه کم خونی، بیماران تالاسمیک و کم خونی های غیر فقر آهن در زمینه بیماری های کبدی، کلیوی، روماتیسمی، عفونی، غددی </a:t>
            </a:r>
            <a:endParaRPr lang="en-US" sz="1800" dirty="0">
              <a:latin typeface="B Nazanin+ Regular" pitchFamily="2" charset="-78"/>
              <a:cs typeface="B Mitra" pitchFamily="2" charset="-78"/>
            </a:endParaRPr>
          </a:p>
          <a:p>
            <a:pPr lvl="0"/>
            <a:r>
              <a:rPr lang="ar-SA" sz="1800" dirty="0">
                <a:latin typeface="B Nazanin+ Regular" pitchFamily="2" charset="-78"/>
                <a:cs typeface="B Mitra" pitchFamily="2" charset="-78"/>
              </a:rPr>
              <a:t>بیماران با سابقه ی پرتودرمانی و شیمی درمانی در زمینه سایر بدخیمی ها </a:t>
            </a:r>
            <a:endParaRPr lang="en-US" sz="1800" dirty="0">
              <a:latin typeface="B Nazanin+ Regular" pitchFamily="2" charset="-78"/>
              <a:cs typeface="B Mitra" pitchFamily="2" charset="-78"/>
            </a:endParaRPr>
          </a:p>
          <a:p>
            <a:r>
              <a:rPr lang="ar-SA" sz="1800" dirty="0">
                <a:latin typeface="B Nazanin+ Regular" pitchFamily="2" charset="-78"/>
                <a:cs typeface="B Mitra" pitchFamily="2" charset="-78"/>
              </a:rPr>
              <a:t>بیماران با مداخلات جراحی رزکشن توده </a:t>
            </a:r>
            <a:endParaRPr lang="fa-IR" sz="1800" dirty="0" smtClean="0">
              <a:latin typeface="B Nazanin+ Regular" pitchFamily="2" charset="-78"/>
              <a:cs typeface="B Mitra" pitchFamily="2" charset="-78"/>
            </a:endParaRPr>
          </a:p>
          <a:p>
            <a:endParaRPr lang="en-US" sz="1800" dirty="0">
              <a:latin typeface="B Nazanin+ Regular" pitchFamily="2" charset="-78"/>
              <a:cs typeface="B Nazanin+ Regular" pitchFamily="2" charset="-78"/>
            </a:endParaRPr>
          </a:p>
          <a:p>
            <a:endParaRPr lang="fa-IR" dirty="0"/>
          </a:p>
        </p:txBody>
      </p:sp>
      <p:sp>
        <p:nvSpPr>
          <p:cNvPr id="4" name="Slide Number Placeholder 3"/>
          <p:cNvSpPr>
            <a:spLocks noGrp="1"/>
          </p:cNvSpPr>
          <p:nvPr>
            <p:ph type="sldNum" sz="quarter" idx="12"/>
          </p:nvPr>
        </p:nvSpPr>
        <p:spPr/>
        <p:txBody>
          <a:bodyPr/>
          <a:lstStyle/>
          <a:p>
            <a:fld id="{E3D4BFA0-37AC-4F93-950F-CAE346B58221}" type="slidenum">
              <a:rPr lang="fa-IR" smtClean="0"/>
              <a:t>11</a:t>
            </a:fld>
            <a:endParaRPr lang="fa-IR"/>
          </a:p>
        </p:txBody>
      </p:sp>
    </p:spTree>
    <p:extLst>
      <p:ext uri="{BB962C8B-B14F-4D97-AF65-F5344CB8AC3E}">
        <p14:creationId xmlns:p14="http://schemas.microsoft.com/office/powerpoint/2010/main" val="1165523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3D4BFA0-37AC-4F93-950F-CAE346B58221}" type="slidenum">
              <a:rPr lang="fa-IR" smtClean="0"/>
              <a:t>12</a:t>
            </a:fld>
            <a:endParaRPr lang="fa-IR"/>
          </a:p>
        </p:txBody>
      </p:sp>
      <p:sp>
        <p:nvSpPr>
          <p:cNvPr id="6" name="Title 1"/>
          <p:cNvSpPr>
            <a:spLocks noGrp="1"/>
          </p:cNvSpPr>
          <p:nvPr>
            <p:ph idx="1"/>
          </p:nvPr>
        </p:nvSpPr>
        <p:spPr>
          <a:xfrm>
            <a:off x="467544" y="764704"/>
            <a:ext cx="8229600" cy="6192837"/>
          </a:xfrm>
        </p:spPr>
        <p:txBody>
          <a:bodyPr/>
          <a:lstStyle/>
          <a:p>
            <a:r>
              <a:rPr lang="ar-SA" dirty="0">
                <a:cs typeface="B Mitra" pitchFamily="2" charset="-78"/>
              </a:rPr>
              <a:t>ا</a:t>
            </a:r>
            <a:r>
              <a:rPr lang="ar-SA" dirty="0">
                <a:latin typeface="B Nazanin+ Regular" pitchFamily="2" charset="-78"/>
                <a:cs typeface="B Mitra" pitchFamily="2" charset="-78"/>
              </a:rPr>
              <a:t>طلاعات دموگرافیک بیماران شامل سوابق بیماری های قبلی، روش های درمان و جراحی ها و سوابق پزشکی آزمایشگاهی بیماران شامل غلظت هموگلوبین، میزان گلبول های قرمز خون، شمارش رتیکولوسیت ها، آهن سرم، ظرفیت کل اتصال آهن</a:t>
            </a:r>
            <a:r>
              <a:rPr lang="en-US" dirty="0">
                <a:latin typeface="B Nazanin+ Regular" pitchFamily="2" charset="-78"/>
                <a:cs typeface="B Mitra" pitchFamily="2" charset="-78"/>
              </a:rPr>
              <a:t> (TIBC) </a:t>
            </a:r>
            <a:r>
              <a:rPr lang="ar-SA" dirty="0">
                <a:latin typeface="B Nazanin+ Regular" pitchFamily="2" charset="-78"/>
                <a:cs typeface="B Mitra" pitchFamily="2" charset="-78"/>
              </a:rPr>
              <a:t>، ظرفیت اشباع ترانسفرین، </a:t>
            </a:r>
            <a:r>
              <a:rPr lang="en-US" dirty="0">
                <a:latin typeface="B Nazanin+ Regular" pitchFamily="2" charset="-78"/>
                <a:cs typeface="B Mitra" pitchFamily="2" charset="-78"/>
              </a:rPr>
              <a:t>CRP</a:t>
            </a:r>
            <a:r>
              <a:rPr lang="ar-SA" dirty="0">
                <a:latin typeface="B Nazanin+ Regular" pitchFamily="2" charset="-78"/>
                <a:cs typeface="B Mitra" pitchFamily="2" charset="-78"/>
              </a:rPr>
              <a:t> و میزان فریتین بیماران در زمان مراجعه به درمانگاه انکولوژی </a:t>
            </a:r>
            <a:r>
              <a:rPr lang="fa-IR" dirty="0">
                <a:latin typeface="B Nazanin+ Regular" pitchFamily="2" charset="-78"/>
                <a:cs typeface="B Mitra" pitchFamily="2" charset="-78"/>
              </a:rPr>
              <a:t>در یک فرم از پیش طراحی شده بر اساس متغیرها ثبت گردید.</a:t>
            </a:r>
            <a:endParaRPr lang="en-US" dirty="0">
              <a:latin typeface="B Nazanin+ Regular" pitchFamily="2" charset="-78"/>
              <a:cs typeface="B Mitra" pitchFamily="2" charset="-78"/>
            </a:endParaRPr>
          </a:p>
          <a:p>
            <a:r>
              <a:rPr lang="ar-SA" dirty="0">
                <a:latin typeface="B Nazanin+ Regular" pitchFamily="2" charset="-78"/>
                <a:cs typeface="B Mitra" pitchFamily="2" charset="-78"/>
              </a:rPr>
              <a:t>در نهایت ضمن آنالیز داده ها توسط نرم افزار </a:t>
            </a:r>
            <a:r>
              <a:rPr lang="en-US" dirty="0">
                <a:latin typeface="B Nazanin+ Regular" pitchFamily="2" charset="-78"/>
                <a:cs typeface="B Mitra" pitchFamily="2" charset="-78"/>
              </a:rPr>
              <a:t>SPSS</a:t>
            </a:r>
            <a:r>
              <a:rPr lang="fa-IR" dirty="0">
                <a:latin typeface="B Nazanin+ Regular" pitchFamily="2" charset="-78"/>
                <a:cs typeface="B Mitra" pitchFamily="2" charset="-78"/>
              </a:rPr>
              <a:t> نسخه 26،</a:t>
            </a:r>
            <a:r>
              <a:rPr lang="ar-SA" dirty="0">
                <a:latin typeface="B Nazanin+ Regular" pitchFamily="2" charset="-78"/>
                <a:cs typeface="B Mitra" pitchFamily="2" charset="-78"/>
              </a:rPr>
              <a:t> میزان شیوع آنمی فقر آهن، آنمی همولیتیک، آنمی مگالوبلاستیک و آنمی بیماری های مزمن بر اساس اهداف مطالعه به دست آمد.</a:t>
            </a:r>
            <a:endParaRPr lang="en-US" dirty="0">
              <a:latin typeface="B Nazanin+ Regular" pitchFamily="2" charset="-78"/>
              <a:cs typeface="B Mitra" pitchFamily="2" charset="-78"/>
            </a:endParaRPr>
          </a:p>
          <a:p>
            <a:endParaRPr lang="fa-IR" dirty="0"/>
          </a:p>
        </p:txBody>
      </p:sp>
    </p:spTree>
    <p:extLst>
      <p:ext uri="{BB962C8B-B14F-4D97-AF65-F5344CB8AC3E}">
        <p14:creationId xmlns:p14="http://schemas.microsoft.com/office/powerpoint/2010/main" val="34816744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447328"/>
          </a:xfrm>
        </p:spPr>
        <p:txBody>
          <a:bodyPr>
            <a:normAutofit fontScale="90000"/>
          </a:bodyPr>
          <a:lstStyle/>
          <a:p>
            <a:pPr algn="r"/>
            <a:r>
              <a:rPr lang="ar-SA" sz="2400" dirty="0">
                <a:solidFill>
                  <a:srgbClr val="C00000"/>
                </a:solidFill>
                <a:latin typeface="B Nazanin+ Regular" pitchFamily="2" charset="-78"/>
                <a:cs typeface="B Nazanin+ Regular" pitchFamily="2" charset="-78"/>
              </a:rPr>
              <a:t>آنالیز </a:t>
            </a:r>
            <a:r>
              <a:rPr lang="ar-SA" sz="2400" dirty="0" smtClean="0">
                <a:solidFill>
                  <a:srgbClr val="C00000"/>
                </a:solidFill>
                <a:latin typeface="B Nazanin+ Regular" pitchFamily="2" charset="-78"/>
                <a:cs typeface="B Nazanin+ Regular" pitchFamily="2" charset="-78"/>
              </a:rPr>
              <a:t>توصیفی</a:t>
            </a:r>
            <a:endParaRPr lang="fa-IR" sz="2400" dirty="0">
              <a:solidFill>
                <a:srgbClr val="C00000"/>
              </a:solidFill>
              <a:latin typeface="B Nazanin+ Regular" pitchFamily="2" charset="-78"/>
              <a:cs typeface="B Nazanin+ Regular" pitchFamily="2" charset="-78"/>
            </a:endParaRPr>
          </a:p>
        </p:txBody>
      </p:sp>
      <p:sp>
        <p:nvSpPr>
          <p:cNvPr id="3" name="Content Placeholder 2"/>
          <p:cNvSpPr>
            <a:spLocks noGrp="1"/>
          </p:cNvSpPr>
          <p:nvPr>
            <p:ph idx="1"/>
          </p:nvPr>
        </p:nvSpPr>
        <p:spPr>
          <a:xfrm>
            <a:off x="467544" y="980728"/>
            <a:ext cx="8229600" cy="4876800"/>
          </a:xfrm>
        </p:spPr>
        <p:txBody>
          <a:bodyPr>
            <a:normAutofit/>
          </a:bodyPr>
          <a:lstStyle/>
          <a:p>
            <a:r>
              <a:rPr lang="fa-IR" sz="2000" dirty="0">
                <a:latin typeface="B Nazanin+ Regular" pitchFamily="2" charset="-78"/>
                <a:cs typeface="B Mitra" pitchFamily="2" charset="-78"/>
              </a:rPr>
              <a:t>در این مطالعه، 38 نفر از </a:t>
            </a:r>
            <a:r>
              <a:rPr lang="ar-SA" sz="2000" dirty="0">
                <a:latin typeface="B Nazanin+ Regular" pitchFamily="2" charset="-78"/>
                <a:cs typeface="B Mitra" pitchFamily="2" charset="-78"/>
              </a:rPr>
              <a:t>بیماران </a:t>
            </a:r>
            <a:r>
              <a:rPr lang="en-US" sz="2000" dirty="0">
                <a:latin typeface="B Nazanin+ Regular" pitchFamily="2" charset="-78"/>
                <a:cs typeface="B Mitra" pitchFamily="2" charset="-78"/>
              </a:rPr>
              <a:t>new case</a:t>
            </a:r>
            <a:r>
              <a:rPr lang="ar-SA" sz="2000" dirty="0">
                <a:latin typeface="B Nazanin+ Regular" pitchFamily="2" charset="-78"/>
                <a:cs typeface="B Mitra" pitchFamily="2" charset="-78"/>
              </a:rPr>
              <a:t> مبتلا به کنسر معده از نوع آدنوکارسینوم که به بیمارستان فیروزگر تهران در بازه زمانی دو ساله </a:t>
            </a:r>
            <a:r>
              <a:rPr lang="fa-IR" sz="2000" dirty="0">
                <a:latin typeface="B Nazanin+ Regular" pitchFamily="2" charset="-78"/>
                <a:cs typeface="B Mitra" pitchFamily="2" charset="-78"/>
              </a:rPr>
              <a:t>از اسفند ماه 1399 تا اسفند ماه 1400 مراجعه کرده بودند، مورد بررسی قرار گرفتند. در بررسی از نظر جنسیتی، 25 بیمار ( 8/65 % ) مرد و 13 بیمار ( 2/34 % ) زن بودند. </a:t>
            </a:r>
            <a:endParaRPr lang="fa-IR" sz="2000" dirty="0" smtClean="0">
              <a:latin typeface="B Nazanin+ Regular" pitchFamily="2" charset="-78"/>
              <a:cs typeface="B Mitra" pitchFamily="2" charset="-78"/>
            </a:endParaRPr>
          </a:p>
          <a:p>
            <a:endParaRPr lang="fa-IR" sz="1800" dirty="0">
              <a:latin typeface="B Nazanin+ Regular" pitchFamily="2" charset="-78"/>
              <a:cs typeface="B Nazanin+ Regular" pitchFamily="2" charset="-78"/>
            </a:endParaRPr>
          </a:p>
        </p:txBody>
      </p:sp>
      <p:sp>
        <p:nvSpPr>
          <p:cNvPr id="4" name="Slide Number Placeholder 3"/>
          <p:cNvSpPr>
            <a:spLocks noGrp="1"/>
          </p:cNvSpPr>
          <p:nvPr>
            <p:ph type="sldNum" sz="quarter" idx="12"/>
          </p:nvPr>
        </p:nvSpPr>
        <p:spPr/>
        <p:txBody>
          <a:bodyPr/>
          <a:lstStyle/>
          <a:p>
            <a:fld id="{E3D4BFA0-37AC-4F93-950F-CAE346B58221}" type="slidenum">
              <a:rPr lang="fa-IR" smtClean="0"/>
              <a:t>13</a:t>
            </a:fld>
            <a:endParaRPr lang="fa-IR"/>
          </a:p>
        </p:txBody>
      </p:sp>
      <p:graphicFrame>
        <p:nvGraphicFramePr>
          <p:cNvPr id="5" name="Chart 4"/>
          <p:cNvGraphicFramePr/>
          <p:nvPr>
            <p:extLst>
              <p:ext uri="{D42A27DB-BD31-4B8C-83A1-F6EECF244321}">
                <p14:modId xmlns:p14="http://schemas.microsoft.com/office/powerpoint/2010/main" val="3532535181"/>
              </p:ext>
            </p:extLst>
          </p:nvPr>
        </p:nvGraphicFramePr>
        <p:xfrm>
          <a:off x="1979712" y="2420888"/>
          <a:ext cx="5088255" cy="3276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82934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29600" cy="6453336"/>
          </a:xfrm>
        </p:spPr>
        <p:txBody>
          <a:bodyPr/>
          <a:lstStyle/>
          <a:p>
            <a:r>
              <a:rPr lang="ar-SA" sz="2000" dirty="0">
                <a:latin typeface="B Nazanin+ Regular" pitchFamily="2" charset="-78"/>
                <a:cs typeface="B Mitra" pitchFamily="2" charset="-78"/>
              </a:rPr>
              <a:t>میانگین سنی بیماران مورد بررسی، 13</a:t>
            </a:r>
            <a:r>
              <a:rPr lang="fa-IR" sz="2000" dirty="0">
                <a:latin typeface="B Nazanin+ Regular" pitchFamily="2" charset="-78"/>
                <a:cs typeface="B Mitra" pitchFamily="2" charset="-78"/>
              </a:rPr>
              <a:t>/62 </a:t>
            </a:r>
            <a:r>
              <a:rPr lang="ar-SA" sz="2000" dirty="0">
                <a:latin typeface="B Nazanin+ Regular" pitchFamily="2" charset="-78"/>
                <a:cs typeface="B Mitra" pitchFamily="2" charset="-78"/>
              </a:rPr>
              <a:t>( ± 87/13 ) سال بود که از این بین، کم سن ترین بیمار 37 ساله بود و مسن ترین بیمار 87 سال سن داشت. بیماران در 5 بازه سنی تقسیم شدند و بیشترین فراوانی در بازه ی سنی 67-57 سال با اختصاص </a:t>
            </a:r>
            <a:r>
              <a:rPr lang="fa-IR" sz="2000" dirty="0" smtClean="0">
                <a:latin typeface="B Nazanin+ Regular" pitchFamily="2" charset="-78"/>
                <a:cs typeface="B Mitra" pitchFamily="2" charset="-78"/>
              </a:rPr>
              <a:t>43.2 </a:t>
            </a:r>
            <a:r>
              <a:rPr lang="ar-SA" sz="2000" dirty="0" smtClean="0">
                <a:latin typeface="B Nazanin+ Regular" pitchFamily="2" charset="-78"/>
                <a:cs typeface="B Mitra" pitchFamily="2" charset="-78"/>
              </a:rPr>
              <a:t>قرار </a:t>
            </a:r>
            <a:r>
              <a:rPr lang="ar-SA" sz="2000" dirty="0">
                <a:latin typeface="B Nazanin+ Regular" pitchFamily="2" charset="-78"/>
                <a:cs typeface="B Mitra" pitchFamily="2" charset="-78"/>
              </a:rPr>
              <a:t>داشت. فراوانی و درصد توزیع بیماران مورد بررسی در بازه های سنی مختلف در جدول 1-4 قابل مشاهده است</a:t>
            </a:r>
            <a:r>
              <a:rPr lang="ar-SA" sz="2000" dirty="0" smtClean="0">
                <a:cs typeface="B Mitra" pitchFamily="2" charset="-78"/>
              </a:rPr>
              <a:t>.</a:t>
            </a:r>
            <a:endParaRPr lang="fa-IR" sz="2000" dirty="0" smtClean="0">
              <a:cs typeface="B Mitra" pitchFamily="2" charset="-78"/>
            </a:endParaRPr>
          </a:p>
          <a:p>
            <a:r>
              <a:rPr lang="ar-SA" sz="2000" b="1" dirty="0">
                <a:latin typeface="B Nazanin"/>
                <a:ea typeface="Calibri" pitchFamily="34" charset="0"/>
                <a:cs typeface="B Mitra" pitchFamily="2" charset="-78"/>
              </a:rPr>
              <a:t>جدول توزیع فراوانی بیماران مورد بررسی در بازه های سنی مختلف</a:t>
            </a:r>
            <a:endParaRPr lang="en-US" sz="2000" dirty="0">
              <a:cs typeface="B Mitra" pitchFamily="2" charset="-78"/>
            </a:endParaRPr>
          </a:p>
          <a:p>
            <a:endParaRPr lang="fa-IR" dirty="0"/>
          </a:p>
        </p:txBody>
      </p:sp>
      <p:sp>
        <p:nvSpPr>
          <p:cNvPr id="4" name="Slide Number Placeholder 3"/>
          <p:cNvSpPr>
            <a:spLocks noGrp="1"/>
          </p:cNvSpPr>
          <p:nvPr>
            <p:ph type="sldNum" sz="quarter" idx="12"/>
          </p:nvPr>
        </p:nvSpPr>
        <p:spPr/>
        <p:txBody>
          <a:bodyPr/>
          <a:lstStyle/>
          <a:p>
            <a:fld id="{E3D4BFA0-37AC-4F93-950F-CAE346B58221}" type="slidenum">
              <a:rPr lang="fa-IR" smtClean="0"/>
              <a:t>14</a:t>
            </a:fld>
            <a:endParaRPr lang="fa-IR"/>
          </a:p>
        </p:txBody>
      </p:sp>
      <p:graphicFrame>
        <p:nvGraphicFramePr>
          <p:cNvPr id="5" name="Table 4"/>
          <p:cNvGraphicFramePr>
            <a:graphicFrameLocks noGrp="1"/>
          </p:cNvGraphicFramePr>
          <p:nvPr>
            <p:extLst>
              <p:ext uri="{D42A27DB-BD31-4B8C-83A1-F6EECF244321}">
                <p14:modId xmlns:p14="http://schemas.microsoft.com/office/powerpoint/2010/main" val="3277067862"/>
              </p:ext>
            </p:extLst>
          </p:nvPr>
        </p:nvGraphicFramePr>
        <p:xfrm>
          <a:off x="1546542" y="2420888"/>
          <a:ext cx="6136977" cy="3131057"/>
        </p:xfrm>
        <a:graphic>
          <a:graphicData uri="http://schemas.openxmlformats.org/drawingml/2006/table">
            <a:tbl>
              <a:tblPr firstRow="1" firstCol="1" bandRow="1">
                <a:tableStyleId>{5C22544A-7EE6-4342-B048-85BDC9FD1C3A}</a:tableStyleId>
              </a:tblPr>
              <a:tblGrid>
                <a:gridCol w="2045221"/>
                <a:gridCol w="2045878"/>
                <a:gridCol w="2045878"/>
              </a:tblGrid>
              <a:tr h="570737">
                <a:tc>
                  <a:txBody>
                    <a:bodyPr/>
                    <a:lstStyle/>
                    <a:p>
                      <a:pPr algn="ctr" rtl="1">
                        <a:lnSpc>
                          <a:spcPct val="200000"/>
                        </a:lnSpc>
                        <a:spcAft>
                          <a:spcPts val="0"/>
                        </a:spcAft>
                      </a:pPr>
                      <a:r>
                        <a:rPr lang="ar-SA" sz="1400" dirty="0">
                          <a:effectLst/>
                        </a:rPr>
                        <a:t>درصد</a:t>
                      </a:r>
                      <a:endParaRPr lang="en-US" sz="1100" dirty="0">
                        <a:effectLst/>
                        <a:latin typeface="Calibri"/>
                        <a:ea typeface="Calibri"/>
                        <a:cs typeface="Arial"/>
                      </a:endParaRPr>
                    </a:p>
                  </a:txBody>
                  <a:tcPr marL="68580" marR="68580" marT="0" marB="0">
                    <a:solidFill>
                      <a:schemeClr val="tx1">
                        <a:lumMod val="50000"/>
                        <a:lumOff val="50000"/>
                      </a:schemeClr>
                    </a:solidFill>
                  </a:tcPr>
                </a:tc>
                <a:tc>
                  <a:txBody>
                    <a:bodyPr/>
                    <a:lstStyle/>
                    <a:p>
                      <a:pPr algn="ctr" rtl="1">
                        <a:lnSpc>
                          <a:spcPct val="200000"/>
                        </a:lnSpc>
                        <a:spcAft>
                          <a:spcPts val="0"/>
                        </a:spcAft>
                      </a:pPr>
                      <a:r>
                        <a:rPr lang="ar-SA" sz="1400" dirty="0">
                          <a:effectLst/>
                        </a:rPr>
                        <a:t>فراوانی</a:t>
                      </a:r>
                      <a:endParaRPr lang="en-US" sz="1100" dirty="0">
                        <a:effectLst/>
                        <a:latin typeface="Calibri"/>
                        <a:ea typeface="Calibri"/>
                        <a:cs typeface="Arial"/>
                      </a:endParaRPr>
                    </a:p>
                  </a:txBody>
                  <a:tcPr marL="68580" marR="68580" marT="0" marB="0">
                    <a:solidFill>
                      <a:srgbClr val="92D050"/>
                    </a:solidFill>
                  </a:tcPr>
                </a:tc>
                <a:tc>
                  <a:txBody>
                    <a:bodyPr/>
                    <a:lstStyle/>
                    <a:p>
                      <a:pPr algn="ctr" rtl="1">
                        <a:lnSpc>
                          <a:spcPct val="200000"/>
                        </a:lnSpc>
                        <a:spcAft>
                          <a:spcPts val="0"/>
                        </a:spcAft>
                      </a:pPr>
                      <a:r>
                        <a:rPr lang="ar-SA" sz="1400" dirty="0">
                          <a:effectLst/>
                        </a:rPr>
                        <a:t>بازه های سنی</a:t>
                      </a:r>
                      <a:endParaRPr lang="en-US" sz="1100" dirty="0">
                        <a:effectLst/>
                        <a:latin typeface="Calibri"/>
                        <a:ea typeface="Calibri"/>
                        <a:cs typeface="Arial"/>
                      </a:endParaRPr>
                    </a:p>
                  </a:txBody>
                  <a:tcPr marL="68580" marR="68580" marT="0" marB="0">
                    <a:solidFill>
                      <a:schemeClr val="tx1">
                        <a:lumMod val="50000"/>
                        <a:lumOff val="50000"/>
                      </a:schemeClr>
                    </a:solidFill>
                  </a:tcPr>
                </a:tc>
              </a:tr>
              <a:tr h="414172">
                <a:tc>
                  <a:txBody>
                    <a:bodyPr/>
                    <a:lstStyle/>
                    <a:p>
                      <a:pPr algn="ctr" rtl="1">
                        <a:lnSpc>
                          <a:spcPct val="200000"/>
                        </a:lnSpc>
                        <a:spcAft>
                          <a:spcPts val="0"/>
                        </a:spcAft>
                      </a:pPr>
                      <a:r>
                        <a:rPr lang="fa-IR" sz="1400" dirty="0" smtClean="0">
                          <a:effectLst/>
                        </a:rPr>
                        <a:t>32.7</a:t>
                      </a:r>
                      <a:endParaRPr lang="en-US" sz="1100" dirty="0">
                        <a:effectLst/>
                        <a:latin typeface="Calibri"/>
                        <a:ea typeface="Calibri"/>
                        <a:cs typeface="Arial"/>
                      </a:endParaRPr>
                    </a:p>
                  </a:txBody>
                  <a:tcPr marL="68580" marR="68580" marT="0" marB="0">
                    <a:solidFill>
                      <a:schemeClr val="tx1"/>
                    </a:solidFill>
                  </a:tcPr>
                </a:tc>
                <a:tc>
                  <a:txBody>
                    <a:bodyPr/>
                    <a:lstStyle/>
                    <a:p>
                      <a:pPr algn="ctr" rtl="1">
                        <a:lnSpc>
                          <a:spcPct val="200000"/>
                        </a:lnSpc>
                        <a:spcAft>
                          <a:spcPts val="0"/>
                        </a:spcAft>
                      </a:pPr>
                      <a:r>
                        <a:rPr lang="ar-SA" sz="1400" dirty="0">
                          <a:effectLst/>
                        </a:rPr>
                        <a:t>9</a:t>
                      </a:r>
                      <a:endParaRPr lang="en-US" sz="1100" dirty="0">
                        <a:effectLst/>
                        <a:latin typeface="Calibri"/>
                        <a:ea typeface="Calibri"/>
                        <a:cs typeface="Arial"/>
                      </a:endParaRPr>
                    </a:p>
                  </a:txBody>
                  <a:tcPr marL="68580" marR="68580" marT="0" marB="0"/>
                </a:tc>
                <a:tc>
                  <a:txBody>
                    <a:bodyPr/>
                    <a:lstStyle/>
                    <a:p>
                      <a:pPr algn="ctr" rtl="1">
                        <a:lnSpc>
                          <a:spcPct val="200000"/>
                        </a:lnSpc>
                        <a:spcAft>
                          <a:spcPts val="0"/>
                        </a:spcAft>
                      </a:pPr>
                      <a:r>
                        <a:rPr lang="ar-SA" sz="1400">
                          <a:effectLst/>
                        </a:rPr>
                        <a:t>47-37</a:t>
                      </a:r>
                      <a:endParaRPr lang="en-US" sz="1100">
                        <a:effectLst/>
                        <a:latin typeface="Calibri"/>
                        <a:ea typeface="Calibri"/>
                        <a:cs typeface="Arial"/>
                      </a:endParaRPr>
                    </a:p>
                  </a:txBody>
                  <a:tcPr marL="68580" marR="68580" marT="0" marB="0"/>
                </a:tc>
              </a:tr>
              <a:tr h="414172">
                <a:tc>
                  <a:txBody>
                    <a:bodyPr/>
                    <a:lstStyle/>
                    <a:p>
                      <a:pPr algn="ctr" rtl="1">
                        <a:lnSpc>
                          <a:spcPct val="200000"/>
                        </a:lnSpc>
                        <a:spcAft>
                          <a:spcPts val="0"/>
                        </a:spcAft>
                      </a:pPr>
                      <a:r>
                        <a:rPr lang="fa-IR" sz="1400" dirty="0" smtClean="0">
                          <a:effectLst/>
                        </a:rPr>
                        <a:t>5.3</a:t>
                      </a:r>
                      <a:endParaRPr lang="en-US" sz="1100" dirty="0">
                        <a:effectLst/>
                        <a:latin typeface="Calibri"/>
                        <a:ea typeface="Calibri"/>
                        <a:cs typeface="Arial"/>
                      </a:endParaRPr>
                    </a:p>
                  </a:txBody>
                  <a:tcPr marL="68580" marR="68580" marT="0" marB="0">
                    <a:solidFill>
                      <a:schemeClr val="tx1"/>
                    </a:solidFill>
                  </a:tcPr>
                </a:tc>
                <a:tc>
                  <a:txBody>
                    <a:bodyPr/>
                    <a:lstStyle/>
                    <a:p>
                      <a:pPr algn="ctr" rtl="1">
                        <a:lnSpc>
                          <a:spcPct val="200000"/>
                        </a:lnSpc>
                        <a:spcAft>
                          <a:spcPts val="0"/>
                        </a:spcAft>
                      </a:pPr>
                      <a:r>
                        <a:rPr lang="ar-SA" sz="1400">
                          <a:effectLst/>
                        </a:rPr>
                        <a:t>2</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ar-SA" sz="1400">
                          <a:effectLst/>
                        </a:rPr>
                        <a:t>57-47</a:t>
                      </a:r>
                      <a:endParaRPr lang="en-US" sz="1100">
                        <a:effectLst/>
                        <a:latin typeface="Calibri"/>
                        <a:ea typeface="Calibri"/>
                        <a:cs typeface="Arial"/>
                      </a:endParaRPr>
                    </a:p>
                  </a:txBody>
                  <a:tcPr marL="68580" marR="68580" marT="0" marB="0"/>
                </a:tc>
              </a:tr>
              <a:tr h="414172">
                <a:tc>
                  <a:txBody>
                    <a:bodyPr/>
                    <a:lstStyle/>
                    <a:p>
                      <a:pPr algn="ctr" rtl="1">
                        <a:lnSpc>
                          <a:spcPct val="200000"/>
                        </a:lnSpc>
                        <a:spcAft>
                          <a:spcPts val="0"/>
                        </a:spcAft>
                      </a:pPr>
                      <a:r>
                        <a:rPr lang="fa-IR" sz="1400" dirty="0" smtClean="0">
                          <a:effectLst/>
                        </a:rPr>
                        <a:t>43.2</a:t>
                      </a:r>
                      <a:endParaRPr lang="en-US" sz="1100" dirty="0">
                        <a:effectLst/>
                        <a:latin typeface="Calibri"/>
                        <a:ea typeface="Calibri"/>
                        <a:cs typeface="Arial"/>
                      </a:endParaRPr>
                    </a:p>
                  </a:txBody>
                  <a:tcPr marL="68580" marR="68580" marT="0" marB="0">
                    <a:solidFill>
                      <a:schemeClr val="tx1"/>
                    </a:solidFill>
                  </a:tcPr>
                </a:tc>
                <a:tc>
                  <a:txBody>
                    <a:bodyPr/>
                    <a:lstStyle/>
                    <a:p>
                      <a:pPr algn="ctr" rtl="1">
                        <a:lnSpc>
                          <a:spcPct val="200000"/>
                        </a:lnSpc>
                        <a:spcAft>
                          <a:spcPts val="0"/>
                        </a:spcAft>
                      </a:pPr>
                      <a:r>
                        <a:rPr lang="ar-SA" sz="1400">
                          <a:effectLst/>
                        </a:rPr>
                        <a:t>13</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ar-SA" sz="1400">
                          <a:effectLst/>
                        </a:rPr>
                        <a:t>67-57</a:t>
                      </a:r>
                      <a:endParaRPr lang="en-US" sz="1100">
                        <a:effectLst/>
                        <a:latin typeface="Calibri"/>
                        <a:ea typeface="Calibri"/>
                        <a:cs typeface="Arial"/>
                      </a:endParaRPr>
                    </a:p>
                  </a:txBody>
                  <a:tcPr marL="68580" marR="68580" marT="0" marB="0"/>
                </a:tc>
              </a:tr>
              <a:tr h="414172">
                <a:tc>
                  <a:txBody>
                    <a:bodyPr/>
                    <a:lstStyle/>
                    <a:p>
                      <a:pPr algn="ctr" rtl="1">
                        <a:lnSpc>
                          <a:spcPct val="200000"/>
                        </a:lnSpc>
                        <a:spcAft>
                          <a:spcPts val="0"/>
                        </a:spcAft>
                      </a:pPr>
                      <a:r>
                        <a:rPr lang="fa-IR" sz="1100" dirty="0" smtClean="0">
                          <a:effectLst/>
                          <a:latin typeface="Calibri"/>
                          <a:ea typeface="Calibri"/>
                          <a:cs typeface="Arial"/>
                        </a:rPr>
                        <a:t>32.7</a:t>
                      </a:r>
                      <a:endParaRPr lang="en-US" sz="1100" dirty="0">
                        <a:effectLst/>
                        <a:latin typeface="Calibri"/>
                        <a:ea typeface="Calibri"/>
                        <a:cs typeface="Arial"/>
                      </a:endParaRPr>
                    </a:p>
                  </a:txBody>
                  <a:tcPr marL="68580" marR="68580" marT="0" marB="0">
                    <a:solidFill>
                      <a:schemeClr val="tx1"/>
                    </a:solidFill>
                  </a:tcPr>
                </a:tc>
                <a:tc>
                  <a:txBody>
                    <a:bodyPr/>
                    <a:lstStyle/>
                    <a:p>
                      <a:pPr algn="ctr" rtl="1">
                        <a:lnSpc>
                          <a:spcPct val="200000"/>
                        </a:lnSpc>
                        <a:spcAft>
                          <a:spcPts val="0"/>
                        </a:spcAft>
                      </a:pPr>
                      <a:r>
                        <a:rPr lang="ar-SA" sz="1400">
                          <a:effectLst/>
                        </a:rPr>
                        <a:t>9</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ar-SA" sz="1400">
                          <a:effectLst/>
                        </a:rPr>
                        <a:t>77-67</a:t>
                      </a:r>
                      <a:endParaRPr lang="en-US" sz="1100">
                        <a:effectLst/>
                        <a:latin typeface="Calibri"/>
                        <a:ea typeface="Calibri"/>
                        <a:cs typeface="Arial"/>
                      </a:endParaRPr>
                    </a:p>
                  </a:txBody>
                  <a:tcPr marL="68580" marR="68580" marT="0" marB="0"/>
                </a:tc>
              </a:tr>
              <a:tr h="414172">
                <a:tc>
                  <a:txBody>
                    <a:bodyPr/>
                    <a:lstStyle/>
                    <a:p>
                      <a:pPr algn="ctr" rtl="1">
                        <a:lnSpc>
                          <a:spcPct val="200000"/>
                        </a:lnSpc>
                        <a:spcAft>
                          <a:spcPts val="0"/>
                        </a:spcAft>
                      </a:pPr>
                      <a:r>
                        <a:rPr lang="fa-IR" sz="1400" dirty="0" smtClean="0">
                          <a:effectLst/>
                        </a:rPr>
                        <a:t>31</a:t>
                      </a:r>
                      <a:endParaRPr lang="en-US" sz="1100" dirty="0">
                        <a:effectLst/>
                        <a:latin typeface="Calibri"/>
                        <a:ea typeface="Calibri"/>
                        <a:cs typeface="Arial"/>
                      </a:endParaRPr>
                    </a:p>
                  </a:txBody>
                  <a:tcPr marL="68580" marR="68580" marT="0" marB="0">
                    <a:solidFill>
                      <a:schemeClr val="tx1"/>
                    </a:solidFill>
                  </a:tcPr>
                </a:tc>
                <a:tc>
                  <a:txBody>
                    <a:bodyPr/>
                    <a:lstStyle/>
                    <a:p>
                      <a:pPr algn="ctr" rtl="1">
                        <a:lnSpc>
                          <a:spcPct val="200000"/>
                        </a:lnSpc>
                        <a:spcAft>
                          <a:spcPts val="0"/>
                        </a:spcAft>
                      </a:pPr>
                      <a:r>
                        <a:rPr lang="ar-SA" sz="1400">
                          <a:effectLst/>
                        </a:rPr>
                        <a:t>5</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ar-SA" sz="1400">
                          <a:effectLst/>
                        </a:rPr>
                        <a:t>87-77</a:t>
                      </a:r>
                      <a:endParaRPr lang="en-US" sz="1100">
                        <a:effectLst/>
                        <a:latin typeface="Calibri"/>
                        <a:ea typeface="Calibri"/>
                        <a:cs typeface="Arial"/>
                      </a:endParaRPr>
                    </a:p>
                  </a:txBody>
                  <a:tcPr marL="68580" marR="68580" marT="0" marB="0"/>
                </a:tc>
              </a:tr>
              <a:tr h="414172">
                <a:tc>
                  <a:txBody>
                    <a:bodyPr/>
                    <a:lstStyle/>
                    <a:p>
                      <a:pPr algn="ctr" rtl="1">
                        <a:lnSpc>
                          <a:spcPct val="200000"/>
                        </a:lnSpc>
                        <a:spcAft>
                          <a:spcPts val="0"/>
                        </a:spcAft>
                      </a:pPr>
                      <a:r>
                        <a:rPr lang="ar-SA" sz="1400" dirty="0">
                          <a:effectLst/>
                        </a:rPr>
                        <a:t>100</a:t>
                      </a:r>
                      <a:endParaRPr lang="en-US" sz="1100" dirty="0">
                        <a:effectLst/>
                        <a:latin typeface="Calibri"/>
                        <a:ea typeface="Calibri"/>
                        <a:cs typeface="Arial"/>
                      </a:endParaRPr>
                    </a:p>
                  </a:txBody>
                  <a:tcPr marL="68580" marR="68580" marT="0" marB="0">
                    <a:solidFill>
                      <a:schemeClr val="tx1"/>
                    </a:solidFill>
                  </a:tcPr>
                </a:tc>
                <a:tc>
                  <a:txBody>
                    <a:bodyPr/>
                    <a:lstStyle/>
                    <a:p>
                      <a:pPr algn="ctr" rtl="1">
                        <a:lnSpc>
                          <a:spcPct val="200000"/>
                        </a:lnSpc>
                        <a:spcAft>
                          <a:spcPts val="0"/>
                        </a:spcAft>
                      </a:pPr>
                      <a:r>
                        <a:rPr lang="ar-SA" sz="1400">
                          <a:effectLst/>
                        </a:rPr>
                        <a:t>38</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ar-SA" sz="1400" dirty="0">
                          <a:effectLst/>
                        </a:rPr>
                        <a:t>کل</a:t>
                      </a:r>
                      <a:endParaRPr lang="en-US" sz="1100" dirty="0">
                        <a:effectLst/>
                        <a:latin typeface="Calibri"/>
                        <a:ea typeface="Calibri"/>
                        <a:cs typeface="Arial"/>
                      </a:endParaRPr>
                    </a:p>
                  </a:txBody>
                  <a:tcPr marL="68580" marR="68580" marT="0" marB="0"/>
                </a:tc>
              </a:tr>
            </a:tbl>
          </a:graphicData>
        </a:graphic>
      </p:graphicFrame>
      <p:sp>
        <p:nvSpPr>
          <p:cNvPr id="6" name="Rectangle 1"/>
          <p:cNvSpPr>
            <a:spLocks noChangeArrowheads="1"/>
          </p:cNvSpPr>
          <p:nvPr/>
        </p:nvSpPr>
        <p:spPr bwMode="auto">
          <a:xfrm>
            <a:off x="1603375" y="2496364"/>
            <a:ext cx="27122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pPr>
            <a:r>
              <a:rPr kumimoji="0" lang="ar-SA" sz="1200" b="1" i="0" u="none" strike="noStrike" cap="none" normalizeH="0" baseline="0" dirty="0" smtClean="0">
                <a:ln>
                  <a:noFill/>
                </a:ln>
                <a:solidFill>
                  <a:schemeClr val="tx1"/>
                </a:solidFill>
                <a:effectLst/>
                <a:latin typeface="B Nazanin"/>
                <a:ea typeface="Calibri" pitchFamily="34" charset="0"/>
                <a:cs typeface="Arial" pitchFamily="34" charset="0"/>
              </a:rPr>
              <a:t> </a:t>
            </a: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474383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3D4BFA0-37AC-4F93-950F-CAE346B58221}" type="slidenum">
              <a:rPr lang="fa-IR" smtClean="0"/>
              <a:t>15</a:t>
            </a:fld>
            <a:endParaRPr lang="fa-IR"/>
          </a:p>
        </p:txBody>
      </p:sp>
      <p:sp>
        <p:nvSpPr>
          <p:cNvPr id="6" name="Title 1"/>
          <p:cNvSpPr>
            <a:spLocks noGrp="1"/>
          </p:cNvSpPr>
          <p:nvPr>
            <p:ph idx="1"/>
          </p:nvPr>
        </p:nvSpPr>
        <p:spPr>
          <a:xfrm>
            <a:off x="457200" y="476250"/>
            <a:ext cx="8229600" cy="6000750"/>
          </a:xfrm>
        </p:spPr>
        <p:txBody>
          <a:bodyPr/>
          <a:lstStyle/>
          <a:p>
            <a:r>
              <a:rPr lang="fa-IR" sz="2000" dirty="0">
                <a:latin typeface="B Nazanin+ Regular" pitchFamily="2" charset="-78"/>
                <a:cs typeface="B Mitra" pitchFamily="2" charset="-78"/>
              </a:rPr>
              <a:t>در گزارش پاتولوژی بیماران، 29 مورد ( </a:t>
            </a:r>
            <a:r>
              <a:rPr lang="fa-IR" sz="2000" dirty="0" smtClean="0">
                <a:latin typeface="B Nazanin+ Regular" pitchFamily="2" charset="-78"/>
                <a:cs typeface="B Mitra" pitchFamily="2" charset="-78"/>
              </a:rPr>
              <a:t>76.3) </a:t>
            </a:r>
            <a:r>
              <a:rPr lang="fa-IR" sz="2000" dirty="0">
                <a:latin typeface="B Nazanin+ Regular" pitchFamily="2" charset="-78"/>
                <a:cs typeface="B Mitra" pitchFamily="2" charset="-78"/>
              </a:rPr>
              <a:t>از آدنوکارسینوم ها از نوع </a:t>
            </a:r>
            <a:r>
              <a:rPr lang="en-US" sz="2000" dirty="0">
                <a:latin typeface="B Nazanin+ Regular" pitchFamily="2" charset="-78"/>
                <a:cs typeface="B Mitra" pitchFamily="2" charset="-78"/>
              </a:rPr>
              <a:t>intestinal</a:t>
            </a:r>
            <a:r>
              <a:rPr lang="fa-IR" sz="2000" dirty="0">
                <a:latin typeface="B Nazanin+ Regular" pitchFamily="2" charset="-78"/>
                <a:cs typeface="B Mitra" pitchFamily="2" charset="-78"/>
              </a:rPr>
              <a:t> بود و در 9 مورد               </a:t>
            </a:r>
            <a:r>
              <a:rPr lang="fa-IR" sz="2000" dirty="0" smtClean="0">
                <a:latin typeface="B Nazanin+ Regular" pitchFamily="2" charset="-78"/>
                <a:cs typeface="B Mitra" pitchFamily="2" charset="-78"/>
              </a:rPr>
              <a:t>23.7 </a:t>
            </a:r>
            <a:r>
              <a:rPr lang="fa-IR" sz="2000" dirty="0">
                <a:latin typeface="B Nazanin+ Regular" pitchFamily="2" charset="-78"/>
                <a:cs typeface="B Mitra" pitchFamily="2" charset="-78"/>
              </a:rPr>
              <a:t>نوع </a:t>
            </a:r>
            <a:r>
              <a:rPr lang="en-US" sz="2000" dirty="0">
                <a:latin typeface="B Nazanin+ Regular" pitchFamily="2" charset="-78"/>
                <a:cs typeface="B Mitra" pitchFamily="2" charset="-78"/>
              </a:rPr>
              <a:t>diffuse</a:t>
            </a:r>
            <a:r>
              <a:rPr lang="fa-IR" sz="2000" dirty="0">
                <a:latin typeface="B Nazanin+ Regular" pitchFamily="2" charset="-78"/>
                <a:cs typeface="B Mitra" pitchFamily="2" charset="-78"/>
              </a:rPr>
              <a:t> ثبت شده بود. </a:t>
            </a:r>
            <a:endParaRPr lang="en-US" sz="2000" dirty="0">
              <a:latin typeface="B Nazanin+ Regular" pitchFamily="2" charset="-78"/>
              <a:cs typeface="B Mitra" pitchFamily="2" charset="-78"/>
            </a:endParaRPr>
          </a:p>
          <a:p>
            <a:endParaRPr lang="fa-IR" dirty="0"/>
          </a:p>
        </p:txBody>
      </p:sp>
      <p:graphicFrame>
        <p:nvGraphicFramePr>
          <p:cNvPr id="7" name="Chart 6"/>
          <p:cNvGraphicFramePr/>
          <p:nvPr>
            <p:extLst>
              <p:ext uri="{D42A27DB-BD31-4B8C-83A1-F6EECF244321}">
                <p14:modId xmlns:p14="http://schemas.microsoft.com/office/powerpoint/2010/main" val="3584963437"/>
              </p:ext>
            </p:extLst>
          </p:nvPr>
        </p:nvGraphicFramePr>
        <p:xfrm>
          <a:off x="2027872" y="1790700"/>
          <a:ext cx="5088255" cy="3276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715304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3D4BFA0-37AC-4F93-950F-CAE346B58221}" type="slidenum">
              <a:rPr lang="fa-IR" smtClean="0"/>
              <a:t>16</a:t>
            </a:fld>
            <a:endParaRPr lang="fa-IR"/>
          </a:p>
        </p:txBody>
      </p:sp>
      <p:sp>
        <p:nvSpPr>
          <p:cNvPr id="5" name="Title 1"/>
          <p:cNvSpPr>
            <a:spLocks noGrp="1"/>
          </p:cNvSpPr>
          <p:nvPr>
            <p:ph idx="1"/>
          </p:nvPr>
        </p:nvSpPr>
        <p:spPr>
          <a:xfrm>
            <a:off x="539750" y="476250"/>
            <a:ext cx="8229600" cy="6265863"/>
          </a:xfrm>
        </p:spPr>
        <p:txBody>
          <a:bodyPr>
            <a:normAutofit/>
          </a:bodyPr>
          <a:lstStyle/>
          <a:p>
            <a:r>
              <a:rPr lang="fa-IR" sz="1800" dirty="0">
                <a:latin typeface="B Nazanin+ Regular" pitchFamily="2" charset="-78"/>
                <a:cs typeface="B Mitra" pitchFamily="2" charset="-78"/>
              </a:rPr>
              <a:t>فراوانی هر یک </a:t>
            </a:r>
            <a:r>
              <a:rPr lang="en-US" sz="1800" dirty="0">
                <a:latin typeface="B Nazanin+ Regular" pitchFamily="2" charset="-78"/>
                <a:cs typeface="B Mitra" pitchFamily="2" charset="-78"/>
              </a:rPr>
              <a:t>Stage </a:t>
            </a:r>
            <a:r>
              <a:rPr lang="fa-IR" sz="1800" dirty="0">
                <a:latin typeface="B Nazanin+ Regular" pitchFamily="2" charset="-78"/>
                <a:cs typeface="B Mitra" pitchFamily="2" charset="-78"/>
              </a:rPr>
              <a:t>های بیماری در گزارش پاتولوژی بیماران در جدول 2-4 و نمودار 3-4 قابل مشاهده است. </a:t>
            </a:r>
            <a:r>
              <a:rPr lang="en-US" sz="1800" dirty="0">
                <a:latin typeface="B Nazanin+ Regular" pitchFamily="2" charset="-78"/>
                <a:cs typeface="B Mitra" pitchFamily="2" charset="-78"/>
              </a:rPr>
              <a:t>Stage</a:t>
            </a:r>
            <a:r>
              <a:rPr lang="fa-IR" sz="1800" dirty="0">
                <a:latin typeface="B Nazanin+ Regular" pitchFamily="2" charset="-78"/>
                <a:cs typeface="B Mitra" pitchFamily="2" charset="-78"/>
              </a:rPr>
              <a:t> های </a:t>
            </a:r>
            <a:r>
              <a:rPr lang="en-US" sz="1800" dirty="0">
                <a:latin typeface="B Nazanin+ Regular" pitchFamily="2" charset="-78"/>
                <a:cs typeface="B Mitra" pitchFamily="2" charset="-78"/>
              </a:rPr>
              <a:t>IIIC</a:t>
            </a:r>
            <a:r>
              <a:rPr lang="fa-IR" sz="1800" dirty="0">
                <a:latin typeface="B Nazanin+ Regular" pitchFamily="2" charset="-78"/>
                <a:cs typeface="B Mitra" pitchFamily="2" charset="-78"/>
              </a:rPr>
              <a:t> ( </a:t>
            </a:r>
            <a:r>
              <a:rPr lang="fa-IR" sz="1800" dirty="0" smtClean="0">
                <a:latin typeface="B Nazanin+ Regular" pitchFamily="2" charset="-78"/>
                <a:cs typeface="B Mitra" pitchFamily="2" charset="-78"/>
              </a:rPr>
              <a:t>31.6% </a:t>
            </a:r>
            <a:r>
              <a:rPr lang="fa-IR" sz="1800" dirty="0">
                <a:latin typeface="B Nazanin+ Regular" pitchFamily="2" charset="-78"/>
                <a:cs typeface="B Mitra" pitchFamily="2" charset="-78"/>
              </a:rPr>
              <a:t>)، </a:t>
            </a:r>
            <a:r>
              <a:rPr lang="en-US" sz="1800" dirty="0">
                <a:latin typeface="B Nazanin+ Regular" pitchFamily="2" charset="-78"/>
                <a:cs typeface="B Mitra" pitchFamily="2" charset="-78"/>
              </a:rPr>
              <a:t>IV</a:t>
            </a:r>
            <a:r>
              <a:rPr lang="fa-IR" sz="1800" dirty="0">
                <a:latin typeface="B Nazanin+ Regular" pitchFamily="2" charset="-78"/>
                <a:cs typeface="B Mitra" pitchFamily="2" charset="-78"/>
              </a:rPr>
              <a:t> ( </a:t>
            </a:r>
            <a:r>
              <a:rPr lang="fa-IR" sz="1800" dirty="0" smtClean="0">
                <a:latin typeface="B Nazanin+ Regular" pitchFamily="2" charset="-78"/>
                <a:cs typeface="B Mitra" pitchFamily="2" charset="-78"/>
              </a:rPr>
              <a:t>26.3% </a:t>
            </a:r>
            <a:r>
              <a:rPr lang="fa-IR" sz="1800" dirty="0">
                <a:latin typeface="B Nazanin+ Regular" pitchFamily="2" charset="-78"/>
                <a:cs typeface="B Mitra" pitchFamily="2" charset="-78"/>
              </a:rPr>
              <a:t>) و </a:t>
            </a:r>
            <a:r>
              <a:rPr lang="en-US" sz="1800" dirty="0">
                <a:latin typeface="B Nazanin+ Regular" pitchFamily="2" charset="-78"/>
                <a:cs typeface="B Mitra" pitchFamily="2" charset="-78"/>
              </a:rPr>
              <a:t>IIIA</a:t>
            </a:r>
            <a:r>
              <a:rPr lang="fa-IR" sz="1800" dirty="0">
                <a:latin typeface="B Nazanin+ Regular" pitchFamily="2" charset="-78"/>
                <a:cs typeface="B Mitra" pitchFamily="2" charset="-78"/>
              </a:rPr>
              <a:t> ( </a:t>
            </a:r>
            <a:r>
              <a:rPr lang="fa-IR" sz="1800" dirty="0" smtClean="0">
                <a:latin typeface="B Nazanin+ Regular" pitchFamily="2" charset="-78"/>
                <a:cs typeface="B Mitra" pitchFamily="2" charset="-78"/>
              </a:rPr>
              <a:t>21.1 </a:t>
            </a:r>
            <a:r>
              <a:rPr lang="fa-IR" sz="1800" dirty="0">
                <a:latin typeface="B Nazanin+ Regular" pitchFamily="2" charset="-78"/>
                <a:cs typeface="B Mitra" pitchFamily="2" charset="-78"/>
              </a:rPr>
              <a:t>% ) به ترتیب فراوان ترین موارد را بین بیماران تشکیل می دادند</a:t>
            </a:r>
            <a:r>
              <a:rPr lang="fa-IR" sz="1800" dirty="0" smtClean="0">
                <a:latin typeface="B Nazanin+ Regular" pitchFamily="2" charset="-78"/>
                <a:cs typeface="B Mitra" pitchFamily="2" charset="-78"/>
              </a:rPr>
              <a:t>.</a:t>
            </a:r>
          </a:p>
          <a:p>
            <a:endParaRPr lang="en-US" sz="1800" dirty="0">
              <a:latin typeface="B Nazanin+ Regular" pitchFamily="2" charset="-78"/>
              <a:cs typeface="B Nazanin+ Regular" pitchFamily="2" charset="-78"/>
            </a:endParaRPr>
          </a:p>
        </p:txBody>
      </p:sp>
      <p:graphicFrame>
        <p:nvGraphicFramePr>
          <p:cNvPr id="6" name="Table 5"/>
          <p:cNvGraphicFramePr>
            <a:graphicFrameLocks noGrp="1"/>
          </p:cNvGraphicFramePr>
          <p:nvPr>
            <p:extLst>
              <p:ext uri="{D42A27DB-BD31-4B8C-83A1-F6EECF244321}">
                <p14:modId xmlns:p14="http://schemas.microsoft.com/office/powerpoint/2010/main" val="1932105380"/>
              </p:ext>
            </p:extLst>
          </p:nvPr>
        </p:nvGraphicFramePr>
        <p:xfrm>
          <a:off x="1603375" y="1691640"/>
          <a:ext cx="5937250" cy="4693920"/>
        </p:xfrm>
        <a:graphic>
          <a:graphicData uri="http://schemas.openxmlformats.org/drawingml/2006/table">
            <a:tbl>
              <a:tblPr firstRow="1" firstCol="1" bandRow="1">
                <a:tableStyleId>{5C22544A-7EE6-4342-B048-85BDC9FD1C3A}</a:tableStyleId>
              </a:tblPr>
              <a:tblGrid>
                <a:gridCol w="1978660"/>
                <a:gridCol w="1979295"/>
                <a:gridCol w="1979295"/>
              </a:tblGrid>
              <a:tr h="0">
                <a:tc>
                  <a:txBody>
                    <a:bodyPr/>
                    <a:lstStyle/>
                    <a:p>
                      <a:pPr algn="ctr" rtl="1">
                        <a:lnSpc>
                          <a:spcPct val="200000"/>
                        </a:lnSpc>
                        <a:spcAft>
                          <a:spcPts val="0"/>
                        </a:spcAft>
                      </a:pPr>
                      <a:r>
                        <a:rPr lang="ar-SA" sz="1400" dirty="0">
                          <a:effectLst/>
                        </a:rPr>
                        <a:t>درصد</a:t>
                      </a:r>
                      <a:endParaRPr lang="en-US" sz="1100" dirty="0">
                        <a:effectLst/>
                        <a:latin typeface="Calibri"/>
                        <a:ea typeface="Calibri"/>
                        <a:cs typeface="Arial"/>
                      </a:endParaRPr>
                    </a:p>
                  </a:txBody>
                  <a:tcPr marL="68580" marR="68580" marT="0" marB="0"/>
                </a:tc>
                <a:tc>
                  <a:txBody>
                    <a:bodyPr/>
                    <a:lstStyle/>
                    <a:p>
                      <a:pPr algn="ctr" rtl="1">
                        <a:lnSpc>
                          <a:spcPct val="200000"/>
                        </a:lnSpc>
                        <a:spcAft>
                          <a:spcPts val="0"/>
                        </a:spcAft>
                      </a:pPr>
                      <a:r>
                        <a:rPr lang="ar-SA" sz="1400">
                          <a:effectLst/>
                        </a:rPr>
                        <a:t>فراوانی</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en-US" sz="1400">
                          <a:effectLst/>
                        </a:rPr>
                        <a:t>Stage</a:t>
                      </a:r>
                      <a:endParaRPr lang="en-US" sz="1100">
                        <a:effectLst/>
                        <a:latin typeface="Calibri"/>
                        <a:ea typeface="Calibri"/>
                        <a:cs typeface="Arial"/>
                      </a:endParaRPr>
                    </a:p>
                  </a:txBody>
                  <a:tcPr marL="68580" marR="68580" marT="0" marB="0"/>
                </a:tc>
              </a:tr>
              <a:tr h="0">
                <a:tc>
                  <a:txBody>
                    <a:bodyPr/>
                    <a:lstStyle/>
                    <a:p>
                      <a:pPr algn="ctr" rtl="1">
                        <a:lnSpc>
                          <a:spcPct val="200000"/>
                        </a:lnSpc>
                        <a:spcAft>
                          <a:spcPts val="0"/>
                        </a:spcAft>
                      </a:pPr>
                      <a:r>
                        <a:rPr lang="ar-SA" sz="1400">
                          <a:effectLst/>
                        </a:rPr>
                        <a:t>0</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fa-IR" sz="1400">
                          <a:effectLst/>
                        </a:rPr>
                        <a:t>0</a:t>
                      </a:r>
                      <a:endParaRPr lang="en-US" sz="1100">
                        <a:effectLst/>
                        <a:latin typeface="Calibri"/>
                        <a:ea typeface="Calibri"/>
                        <a:cs typeface="Arial"/>
                      </a:endParaRPr>
                    </a:p>
                  </a:txBody>
                  <a:tcPr marL="68580" marR="68580" marT="0" marB="0"/>
                </a:tc>
                <a:tc>
                  <a:txBody>
                    <a:bodyPr/>
                    <a:lstStyle/>
                    <a:p>
                      <a:pPr algn="ctr" rtl="0">
                        <a:lnSpc>
                          <a:spcPct val="200000"/>
                        </a:lnSpc>
                        <a:spcAft>
                          <a:spcPts val="0"/>
                        </a:spcAft>
                      </a:pPr>
                      <a:r>
                        <a:rPr lang="en-US" sz="1400">
                          <a:effectLst/>
                        </a:rPr>
                        <a:t>0</a:t>
                      </a:r>
                      <a:endParaRPr lang="en-US" sz="1100">
                        <a:effectLst/>
                        <a:latin typeface="Calibri"/>
                        <a:ea typeface="Calibri"/>
                        <a:cs typeface="Arial"/>
                      </a:endParaRPr>
                    </a:p>
                  </a:txBody>
                  <a:tcPr marL="68580" marR="68580" marT="0" marB="0"/>
                </a:tc>
              </a:tr>
              <a:tr h="0">
                <a:tc>
                  <a:txBody>
                    <a:bodyPr/>
                    <a:lstStyle/>
                    <a:p>
                      <a:pPr algn="ctr" rtl="1">
                        <a:lnSpc>
                          <a:spcPct val="200000"/>
                        </a:lnSpc>
                        <a:spcAft>
                          <a:spcPts val="0"/>
                        </a:spcAft>
                      </a:pPr>
                      <a:r>
                        <a:rPr lang="ar-SA" sz="1400">
                          <a:effectLst/>
                        </a:rPr>
                        <a:t>0</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ar-SA" sz="1400">
                          <a:effectLst/>
                        </a:rPr>
                        <a:t>0</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en-US" sz="1400">
                          <a:effectLst/>
                        </a:rPr>
                        <a:t>IA</a:t>
                      </a:r>
                      <a:endParaRPr lang="en-US" sz="1100">
                        <a:effectLst/>
                        <a:latin typeface="Calibri"/>
                        <a:ea typeface="Calibri"/>
                        <a:cs typeface="Arial"/>
                      </a:endParaRPr>
                    </a:p>
                  </a:txBody>
                  <a:tcPr marL="68580" marR="68580" marT="0" marB="0"/>
                </a:tc>
              </a:tr>
              <a:tr h="0">
                <a:tc>
                  <a:txBody>
                    <a:bodyPr/>
                    <a:lstStyle/>
                    <a:p>
                      <a:pPr algn="ctr" rtl="1">
                        <a:lnSpc>
                          <a:spcPct val="200000"/>
                        </a:lnSpc>
                        <a:spcAft>
                          <a:spcPts val="0"/>
                        </a:spcAft>
                      </a:pPr>
                      <a:r>
                        <a:rPr lang="ar-SA" sz="1400">
                          <a:effectLst/>
                        </a:rPr>
                        <a:t>0</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ar-SA" sz="1400">
                          <a:effectLst/>
                        </a:rPr>
                        <a:t>0</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en-US" sz="1400">
                          <a:effectLst/>
                        </a:rPr>
                        <a:t>IB</a:t>
                      </a:r>
                      <a:endParaRPr lang="en-US" sz="1100">
                        <a:effectLst/>
                        <a:latin typeface="Calibri"/>
                        <a:ea typeface="Calibri"/>
                        <a:cs typeface="Arial"/>
                      </a:endParaRPr>
                    </a:p>
                  </a:txBody>
                  <a:tcPr marL="68580" marR="68580" marT="0" marB="0"/>
                </a:tc>
              </a:tr>
              <a:tr h="0">
                <a:tc>
                  <a:txBody>
                    <a:bodyPr/>
                    <a:lstStyle/>
                    <a:p>
                      <a:pPr algn="ctr" rtl="1">
                        <a:lnSpc>
                          <a:spcPct val="200000"/>
                        </a:lnSpc>
                        <a:spcAft>
                          <a:spcPts val="0"/>
                        </a:spcAft>
                      </a:pPr>
                      <a:r>
                        <a:rPr lang="fa-IR" sz="1400" dirty="0" smtClean="0">
                          <a:effectLst/>
                        </a:rPr>
                        <a:t>10.5</a:t>
                      </a:r>
                      <a:endParaRPr lang="en-US" sz="1100" dirty="0">
                        <a:effectLst/>
                        <a:latin typeface="Calibri"/>
                        <a:ea typeface="Calibri"/>
                        <a:cs typeface="Arial"/>
                      </a:endParaRPr>
                    </a:p>
                  </a:txBody>
                  <a:tcPr marL="68580" marR="68580" marT="0" marB="0">
                    <a:solidFill>
                      <a:schemeClr val="tx1"/>
                    </a:solidFill>
                  </a:tcPr>
                </a:tc>
                <a:tc>
                  <a:txBody>
                    <a:bodyPr/>
                    <a:lstStyle/>
                    <a:p>
                      <a:pPr algn="ctr" rtl="1">
                        <a:lnSpc>
                          <a:spcPct val="200000"/>
                        </a:lnSpc>
                        <a:spcAft>
                          <a:spcPts val="0"/>
                        </a:spcAft>
                      </a:pPr>
                      <a:r>
                        <a:rPr lang="ar-SA" sz="1400">
                          <a:effectLst/>
                        </a:rPr>
                        <a:t>4</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en-US" sz="1400">
                          <a:effectLst/>
                        </a:rPr>
                        <a:t>IIA</a:t>
                      </a:r>
                      <a:endParaRPr lang="en-US" sz="1100">
                        <a:effectLst/>
                        <a:latin typeface="Calibri"/>
                        <a:ea typeface="Calibri"/>
                        <a:cs typeface="Arial"/>
                      </a:endParaRPr>
                    </a:p>
                  </a:txBody>
                  <a:tcPr marL="68580" marR="68580" marT="0" marB="0"/>
                </a:tc>
              </a:tr>
              <a:tr h="0">
                <a:tc>
                  <a:txBody>
                    <a:bodyPr/>
                    <a:lstStyle/>
                    <a:p>
                      <a:pPr algn="ctr" rtl="1">
                        <a:lnSpc>
                          <a:spcPct val="200000"/>
                        </a:lnSpc>
                        <a:spcAft>
                          <a:spcPts val="0"/>
                        </a:spcAft>
                      </a:pPr>
                      <a:r>
                        <a:rPr lang="ar-SA" sz="1400" dirty="0">
                          <a:effectLst/>
                        </a:rPr>
                        <a:t>0</a:t>
                      </a:r>
                      <a:endParaRPr lang="en-US" sz="1100" dirty="0">
                        <a:effectLst/>
                        <a:latin typeface="Calibri"/>
                        <a:ea typeface="Calibri"/>
                        <a:cs typeface="Arial"/>
                      </a:endParaRPr>
                    </a:p>
                  </a:txBody>
                  <a:tcPr marL="68580" marR="68580" marT="0" marB="0"/>
                </a:tc>
                <a:tc>
                  <a:txBody>
                    <a:bodyPr/>
                    <a:lstStyle/>
                    <a:p>
                      <a:pPr algn="ctr" rtl="1">
                        <a:lnSpc>
                          <a:spcPct val="200000"/>
                        </a:lnSpc>
                        <a:spcAft>
                          <a:spcPts val="0"/>
                        </a:spcAft>
                      </a:pPr>
                      <a:r>
                        <a:rPr lang="ar-SA" sz="1400">
                          <a:effectLst/>
                        </a:rPr>
                        <a:t>0</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en-US" sz="1400">
                          <a:effectLst/>
                        </a:rPr>
                        <a:t>IIB</a:t>
                      </a:r>
                      <a:endParaRPr lang="en-US" sz="1100">
                        <a:effectLst/>
                        <a:latin typeface="Calibri"/>
                        <a:ea typeface="Calibri"/>
                        <a:cs typeface="Arial"/>
                      </a:endParaRPr>
                    </a:p>
                  </a:txBody>
                  <a:tcPr marL="68580" marR="68580" marT="0" marB="0"/>
                </a:tc>
              </a:tr>
              <a:tr h="0">
                <a:tc>
                  <a:txBody>
                    <a:bodyPr/>
                    <a:lstStyle/>
                    <a:p>
                      <a:pPr algn="ctr" rtl="1">
                        <a:lnSpc>
                          <a:spcPct val="200000"/>
                        </a:lnSpc>
                        <a:spcAft>
                          <a:spcPts val="0"/>
                        </a:spcAft>
                      </a:pPr>
                      <a:r>
                        <a:rPr lang="fa-IR" sz="1400" dirty="0" smtClean="0">
                          <a:effectLst/>
                        </a:rPr>
                        <a:t>21.1</a:t>
                      </a:r>
                      <a:endParaRPr lang="en-US" sz="1100" dirty="0">
                        <a:effectLst/>
                        <a:latin typeface="Calibri"/>
                        <a:ea typeface="Calibri"/>
                        <a:cs typeface="Arial"/>
                      </a:endParaRPr>
                    </a:p>
                  </a:txBody>
                  <a:tcPr marL="68580" marR="68580" marT="0" marB="0">
                    <a:solidFill>
                      <a:schemeClr val="tx1"/>
                    </a:solidFill>
                  </a:tcPr>
                </a:tc>
                <a:tc>
                  <a:txBody>
                    <a:bodyPr/>
                    <a:lstStyle/>
                    <a:p>
                      <a:pPr algn="ctr" rtl="1">
                        <a:lnSpc>
                          <a:spcPct val="200000"/>
                        </a:lnSpc>
                        <a:spcAft>
                          <a:spcPts val="0"/>
                        </a:spcAft>
                      </a:pPr>
                      <a:r>
                        <a:rPr lang="ar-SA" sz="1400">
                          <a:effectLst/>
                        </a:rPr>
                        <a:t>8</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en-US" sz="1400">
                          <a:effectLst/>
                        </a:rPr>
                        <a:t>IIIA</a:t>
                      </a:r>
                      <a:endParaRPr lang="en-US" sz="1100">
                        <a:effectLst/>
                        <a:latin typeface="Calibri"/>
                        <a:ea typeface="Calibri"/>
                        <a:cs typeface="Arial"/>
                      </a:endParaRPr>
                    </a:p>
                  </a:txBody>
                  <a:tcPr marL="68580" marR="68580" marT="0" marB="0"/>
                </a:tc>
              </a:tr>
              <a:tr h="0">
                <a:tc>
                  <a:txBody>
                    <a:bodyPr/>
                    <a:lstStyle/>
                    <a:p>
                      <a:pPr algn="ctr" rtl="1">
                        <a:lnSpc>
                          <a:spcPct val="200000"/>
                        </a:lnSpc>
                        <a:spcAft>
                          <a:spcPts val="0"/>
                        </a:spcAft>
                      </a:pPr>
                      <a:r>
                        <a:rPr lang="fa-IR" sz="1400" dirty="0" smtClean="0">
                          <a:effectLst/>
                        </a:rPr>
                        <a:t>10.5</a:t>
                      </a:r>
                      <a:endParaRPr lang="en-US" sz="1100" dirty="0">
                        <a:effectLst/>
                        <a:latin typeface="Calibri"/>
                        <a:ea typeface="Calibri"/>
                        <a:cs typeface="Arial"/>
                      </a:endParaRPr>
                    </a:p>
                  </a:txBody>
                  <a:tcPr marL="68580" marR="68580" marT="0" marB="0">
                    <a:solidFill>
                      <a:schemeClr val="tx1"/>
                    </a:solidFill>
                  </a:tcPr>
                </a:tc>
                <a:tc>
                  <a:txBody>
                    <a:bodyPr/>
                    <a:lstStyle/>
                    <a:p>
                      <a:pPr algn="ctr" rtl="1">
                        <a:lnSpc>
                          <a:spcPct val="200000"/>
                        </a:lnSpc>
                        <a:spcAft>
                          <a:spcPts val="0"/>
                        </a:spcAft>
                      </a:pPr>
                      <a:r>
                        <a:rPr lang="ar-SA" sz="1400">
                          <a:effectLst/>
                        </a:rPr>
                        <a:t>4</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en-US" sz="1400">
                          <a:effectLst/>
                        </a:rPr>
                        <a:t>IIIB</a:t>
                      </a:r>
                      <a:endParaRPr lang="en-US" sz="1100">
                        <a:effectLst/>
                        <a:latin typeface="Calibri"/>
                        <a:ea typeface="Calibri"/>
                        <a:cs typeface="Arial"/>
                      </a:endParaRPr>
                    </a:p>
                  </a:txBody>
                  <a:tcPr marL="68580" marR="68580" marT="0" marB="0"/>
                </a:tc>
              </a:tr>
              <a:tr h="0">
                <a:tc>
                  <a:txBody>
                    <a:bodyPr/>
                    <a:lstStyle/>
                    <a:p>
                      <a:pPr algn="ctr" rtl="1">
                        <a:lnSpc>
                          <a:spcPct val="200000"/>
                        </a:lnSpc>
                        <a:spcAft>
                          <a:spcPts val="0"/>
                        </a:spcAft>
                      </a:pPr>
                      <a:r>
                        <a:rPr lang="fa-IR" sz="1400" dirty="0" smtClean="0">
                          <a:effectLst/>
                        </a:rPr>
                        <a:t>31.6</a:t>
                      </a:r>
                      <a:endParaRPr lang="en-US" sz="1100" dirty="0">
                        <a:effectLst/>
                        <a:latin typeface="Calibri"/>
                        <a:ea typeface="Calibri"/>
                        <a:cs typeface="Arial"/>
                      </a:endParaRPr>
                    </a:p>
                  </a:txBody>
                  <a:tcPr marL="68580" marR="68580" marT="0" marB="0">
                    <a:solidFill>
                      <a:schemeClr val="tx1"/>
                    </a:solidFill>
                  </a:tcPr>
                </a:tc>
                <a:tc>
                  <a:txBody>
                    <a:bodyPr/>
                    <a:lstStyle/>
                    <a:p>
                      <a:pPr algn="ctr" rtl="1">
                        <a:lnSpc>
                          <a:spcPct val="200000"/>
                        </a:lnSpc>
                        <a:spcAft>
                          <a:spcPts val="0"/>
                        </a:spcAft>
                      </a:pPr>
                      <a:r>
                        <a:rPr lang="ar-SA" sz="1400">
                          <a:effectLst/>
                        </a:rPr>
                        <a:t>12</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en-US" sz="1400">
                          <a:effectLst/>
                        </a:rPr>
                        <a:t>IIIC</a:t>
                      </a:r>
                      <a:endParaRPr lang="en-US" sz="1100">
                        <a:effectLst/>
                        <a:latin typeface="Calibri"/>
                        <a:ea typeface="Calibri"/>
                        <a:cs typeface="Arial"/>
                      </a:endParaRPr>
                    </a:p>
                  </a:txBody>
                  <a:tcPr marL="68580" marR="68580" marT="0" marB="0"/>
                </a:tc>
              </a:tr>
              <a:tr h="0">
                <a:tc>
                  <a:txBody>
                    <a:bodyPr/>
                    <a:lstStyle/>
                    <a:p>
                      <a:pPr algn="ctr" rtl="1">
                        <a:lnSpc>
                          <a:spcPct val="200000"/>
                        </a:lnSpc>
                        <a:spcAft>
                          <a:spcPts val="0"/>
                        </a:spcAft>
                      </a:pPr>
                      <a:r>
                        <a:rPr lang="fa-IR" sz="1400" dirty="0" smtClean="0">
                          <a:effectLst/>
                        </a:rPr>
                        <a:t>26.3</a:t>
                      </a:r>
                      <a:endParaRPr lang="en-US" sz="1100" dirty="0">
                        <a:effectLst/>
                        <a:latin typeface="Calibri"/>
                        <a:ea typeface="Calibri"/>
                        <a:cs typeface="Arial"/>
                      </a:endParaRPr>
                    </a:p>
                  </a:txBody>
                  <a:tcPr marL="68580" marR="68580" marT="0" marB="0">
                    <a:solidFill>
                      <a:schemeClr val="tx1"/>
                    </a:solidFill>
                  </a:tcPr>
                </a:tc>
                <a:tc>
                  <a:txBody>
                    <a:bodyPr/>
                    <a:lstStyle/>
                    <a:p>
                      <a:pPr algn="ctr" rtl="1">
                        <a:lnSpc>
                          <a:spcPct val="200000"/>
                        </a:lnSpc>
                        <a:spcAft>
                          <a:spcPts val="0"/>
                        </a:spcAft>
                      </a:pPr>
                      <a:r>
                        <a:rPr lang="ar-SA" sz="1400">
                          <a:effectLst/>
                        </a:rPr>
                        <a:t>10</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en-US" sz="1400">
                          <a:effectLst/>
                        </a:rPr>
                        <a:t>IV</a:t>
                      </a:r>
                      <a:endParaRPr lang="en-US" sz="1100">
                        <a:effectLst/>
                        <a:latin typeface="Calibri"/>
                        <a:ea typeface="Calibri"/>
                        <a:cs typeface="Arial"/>
                      </a:endParaRPr>
                    </a:p>
                  </a:txBody>
                  <a:tcPr marL="68580" marR="68580" marT="0" marB="0"/>
                </a:tc>
              </a:tr>
              <a:tr h="0">
                <a:tc>
                  <a:txBody>
                    <a:bodyPr/>
                    <a:lstStyle/>
                    <a:p>
                      <a:pPr algn="ctr" rtl="1">
                        <a:lnSpc>
                          <a:spcPct val="200000"/>
                        </a:lnSpc>
                        <a:spcAft>
                          <a:spcPts val="0"/>
                        </a:spcAft>
                      </a:pPr>
                      <a:r>
                        <a:rPr lang="ar-SA" sz="1400" dirty="0">
                          <a:effectLst/>
                        </a:rPr>
                        <a:t>100</a:t>
                      </a:r>
                      <a:endParaRPr lang="en-US" sz="1100" dirty="0">
                        <a:effectLst/>
                        <a:latin typeface="Calibri"/>
                        <a:ea typeface="Calibri"/>
                        <a:cs typeface="Arial"/>
                      </a:endParaRPr>
                    </a:p>
                  </a:txBody>
                  <a:tcPr marL="68580" marR="68580" marT="0" marB="0"/>
                </a:tc>
                <a:tc>
                  <a:txBody>
                    <a:bodyPr/>
                    <a:lstStyle/>
                    <a:p>
                      <a:pPr algn="ctr" rtl="1">
                        <a:lnSpc>
                          <a:spcPct val="200000"/>
                        </a:lnSpc>
                        <a:spcAft>
                          <a:spcPts val="0"/>
                        </a:spcAft>
                      </a:pPr>
                      <a:r>
                        <a:rPr lang="ar-SA" sz="1400">
                          <a:effectLst/>
                        </a:rPr>
                        <a:t>38</a:t>
                      </a:r>
                      <a:endParaRPr lang="en-US" sz="1100">
                        <a:effectLst/>
                        <a:latin typeface="Calibri"/>
                        <a:ea typeface="Calibri"/>
                        <a:cs typeface="Arial"/>
                      </a:endParaRPr>
                    </a:p>
                  </a:txBody>
                  <a:tcPr marL="68580" marR="68580" marT="0" marB="0"/>
                </a:tc>
                <a:tc>
                  <a:txBody>
                    <a:bodyPr/>
                    <a:lstStyle/>
                    <a:p>
                      <a:pPr algn="ctr" rtl="1">
                        <a:lnSpc>
                          <a:spcPct val="200000"/>
                        </a:lnSpc>
                        <a:spcAft>
                          <a:spcPts val="0"/>
                        </a:spcAft>
                      </a:pPr>
                      <a:r>
                        <a:rPr lang="ar-SA" sz="1400" dirty="0">
                          <a:effectLst/>
                        </a:rPr>
                        <a:t>کل</a:t>
                      </a:r>
                      <a:endParaRPr lang="en-US" sz="1100" dirty="0">
                        <a:effectLst/>
                        <a:latin typeface="Calibri"/>
                        <a:ea typeface="Calibri"/>
                        <a:cs typeface="Arial"/>
                      </a:endParaRPr>
                    </a:p>
                  </a:txBody>
                  <a:tcPr marL="68580" marR="68580" marT="0" marB="0"/>
                </a:tc>
              </a:tr>
            </a:tbl>
          </a:graphicData>
        </a:graphic>
      </p:graphicFrame>
    </p:spTree>
    <p:extLst>
      <p:ext uri="{BB962C8B-B14F-4D97-AF65-F5344CB8AC3E}">
        <p14:creationId xmlns:p14="http://schemas.microsoft.com/office/powerpoint/2010/main" val="35199896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3D4BFA0-37AC-4F93-950F-CAE346B58221}" type="slidenum">
              <a:rPr lang="fa-IR" smtClean="0"/>
              <a:t>17</a:t>
            </a:fld>
            <a:endParaRPr lang="fa-I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74994698"/>
              </p:ext>
            </p:extLst>
          </p:nvPr>
        </p:nvGraphicFramePr>
        <p:xfrm>
          <a:off x="251520" y="476672"/>
          <a:ext cx="8229600" cy="59046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32458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04664"/>
            <a:ext cx="8229600" cy="6264696"/>
          </a:xfrm>
        </p:spPr>
        <p:txBody>
          <a:bodyPr/>
          <a:lstStyle/>
          <a:p>
            <a:r>
              <a:rPr lang="fa-IR" sz="2000" dirty="0" smtClean="0">
                <a:latin typeface="B Nazanin+ Regular" pitchFamily="2" charset="-78"/>
                <a:cs typeface="B Mitra" pitchFamily="2" charset="-78"/>
              </a:rPr>
              <a:t>در بررسی شیوع انواع کم خونی بین کل بیماران، آنمی بیماری های مزمن با 16 مورد ( 42.1 % ) بیشترین فراوانی را داشت و پس از آن آنمی فقرآهن با 15 مورد ( 39.5 % ) و آنمی همولیتیک با 2 مورد ( 5.3 % ) در بیماران مشاهده شد. 5 نفر ( 13.1 % ) از بیماران بدون شواهد آنمی در آزمایشات بودند و آنمی مگالوبلاستیک در هیچ یک از بیماران مورد بررسی وجود نداشت</a:t>
            </a:r>
            <a:r>
              <a:rPr lang="fa-IR" sz="2000" dirty="0" smtClean="0">
                <a:cs typeface="B Mitra" pitchFamily="2" charset="-78"/>
              </a:rPr>
              <a:t>.</a:t>
            </a:r>
            <a:endParaRPr lang="en-US" sz="2000" dirty="0" smtClean="0">
              <a:cs typeface="B Mitra" pitchFamily="2" charset="-78"/>
            </a:endParaRPr>
          </a:p>
          <a:p>
            <a:endParaRPr lang="fa-IR" dirty="0"/>
          </a:p>
        </p:txBody>
      </p:sp>
      <p:sp>
        <p:nvSpPr>
          <p:cNvPr id="4" name="Slide Number Placeholder 3"/>
          <p:cNvSpPr>
            <a:spLocks noGrp="1"/>
          </p:cNvSpPr>
          <p:nvPr>
            <p:ph type="sldNum" sz="quarter" idx="12"/>
          </p:nvPr>
        </p:nvSpPr>
        <p:spPr/>
        <p:txBody>
          <a:bodyPr/>
          <a:lstStyle/>
          <a:p>
            <a:fld id="{E3D4BFA0-37AC-4F93-950F-CAE346B58221}" type="slidenum">
              <a:rPr lang="fa-IR" smtClean="0"/>
              <a:t>18</a:t>
            </a:fld>
            <a:endParaRPr lang="fa-IR"/>
          </a:p>
        </p:txBody>
      </p:sp>
      <p:graphicFrame>
        <p:nvGraphicFramePr>
          <p:cNvPr id="5" name="Chart 4"/>
          <p:cNvGraphicFramePr/>
          <p:nvPr>
            <p:extLst>
              <p:ext uri="{D42A27DB-BD31-4B8C-83A1-F6EECF244321}">
                <p14:modId xmlns:p14="http://schemas.microsoft.com/office/powerpoint/2010/main" val="876438918"/>
              </p:ext>
            </p:extLst>
          </p:nvPr>
        </p:nvGraphicFramePr>
        <p:xfrm>
          <a:off x="1619672" y="1844824"/>
          <a:ext cx="6210300" cy="37623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521494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3D4BFA0-37AC-4F93-950F-CAE346B58221}" type="slidenum">
              <a:rPr lang="fa-IR" smtClean="0"/>
              <a:t>19</a:t>
            </a:fld>
            <a:endParaRPr lang="fa-IR"/>
          </a:p>
        </p:txBody>
      </p:sp>
      <p:sp>
        <p:nvSpPr>
          <p:cNvPr id="6" name="Title 1"/>
          <p:cNvSpPr>
            <a:spLocks noGrp="1"/>
          </p:cNvSpPr>
          <p:nvPr>
            <p:ph idx="1"/>
          </p:nvPr>
        </p:nvSpPr>
        <p:spPr>
          <a:xfrm>
            <a:off x="457200" y="476250"/>
            <a:ext cx="8229600" cy="6265863"/>
          </a:xfrm>
        </p:spPr>
        <p:txBody>
          <a:bodyPr>
            <a:normAutofit/>
          </a:bodyPr>
          <a:lstStyle/>
          <a:p>
            <a:r>
              <a:rPr lang="fa-IR" sz="2000" dirty="0">
                <a:latin typeface="B Nazanin+ Regular" pitchFamily="2" charset="-78"/>
                <a:cs typeface="B Mitra" pitchFamily="2" charset="-78"/>
              </a:rPr>
              <a:t>در بررسی توزیع جنسیتی بیماران به تفکیک هر یک از علل آنمی، در آنمی فقر آهن و آنمی بیماری های مزمن، غالبیت بیماران مرد بودند؛ اما در آنمی همولیتیک درصد فراوانی بین دو جنس به صورت مساوی تقسیم شده بود. جدول 3-4 و نمودار 5-4 بیانگر توزیع جنسیتی بیماران به تفکیک هر یک از علل آنمی می باشند</a:t>
            </a:r>
            <a:r>
              <a:rPr lang="fa-IR" sz="2000" dirty="0" smtClean="0">
                <a:latin typeface="B Nazanin+ Regular" pitchFamily="2" charset="-78"/>
                <a:cs typeface="B Mitra" pitchFamily="2" charset="-78"/>
              </a:rPr>
              <a:t>.</a:t>
            </a:r>
          </a:p>
          <a:p>
            <a:endParaRPr lang="en-US" sz="1800" dirty="0">
              <a:latin typeface="B Nazanin+ Regular" pitchFamily="2" charset="-78"/>
              <a:cs typeface="B Nazanin+ Regular" pitchFamily="2" charset="-78"/>
            </a:endParaRPr>
          </a:p>
          <a:p>
            <a:endParaRPr lang="fa-IR" sz="1800" dirty="0">
              <a:latin typeface="B Nazanin+ Regular" pitchFamily="2" charset="-78"/>
              <a:cs typeface="B Nazanin+ Regular" pitchFamily="2" charset="-78"/>
            </a:endParaRPr>
          </a:p>
        </p:txBody>
      </p:sp>
      <p:graphicFrame>
        <p:nvGraphicFramePr>
          <p:cNvPr id="7" name="Table 6"/>
          <p:cNvGraphicFramePr>
            <a:graphicFrameLocks noGrp="1"/>
          </p:cNvGraphicFramePr>
          <p:nvPr>
            <p:extLst>
              <p:ext uri="{D42A27DB-BD31-4B8C-83A1-F6EECF244321}">
                <p14:modId xmlns:p14="http://schemas.microsoft.com/office/powerpoint/2010/main" val="2978708444"/>
              </p:ext>
            </p:extLst>
          </p:nvPr>
        </p:nvGraphicFramePr>
        <p:xfrm>
          <a:off x="1619672" y="1988840"/>
          <a:ext cx="6036310" cy="2631425"/>
        </p:xfrm>
        <a:graphic>
          <a:graphicData uri="http://schemas.openxmlformats.org/drawingml/2006/table">
            <a:tbl>
              <a:tblPr rtl="1" firstRow="1" firstCol="1" bandRow="1"/>
              <a:tblGrid>
                <a:gridCol w="1508760"/>
                <a:gridCol w="1535262"/>
                <a:gridCol w="1482893"/>
                <a:gridCol w="1509395"/>
              </a:tblGrid>
              <a:tr h="1666209">
                <a:tc>
                  <a:txBody>
                    <a:bodyPr/>
                    <a:lstStyle/>
                    <a:p>
                      <a:pPr algn="ctr" rtl="1">
                        <a:lnSpc>
                          <a:spcPct val="200000"/>
                        </a:lnSpc>
                        <a:spcAft>
                          <a:spcPts val="0"/>
                        </a:spcAft>
                      </a:pPr>
                      <a:r>
                        <a:rPr lang="fa-IR" sz="1300" b="1">
                          <a:effectLst/>
                          <a:latin typeface="Times New Roman"/>
                          <a:ea typeface="Calibri"/>
                          <a:cs typeface="B Titr"/>
                        </a:rPr>
                        <a:t>جنسیت</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b="1">
                          <a:effectLst/>
                          <a:latin typeface="Times New Roman"/>
                          <a:ea typeface="Calibri"/>
                          <a:cs typeface="B Titr"/>
                        </a:rPr>
                        <a:t>آنمی فقر آهن </a:t>
                      </a:r>
                      <a:endParaRPr lang="en-US" sz="1100">
                        <a:effectLst/>
                        <a:latin typeface="Calibri"/>
                        <a:ea typeface="Calibri"/>
                        <a:cs typeface="Arial"/>
                      </a:endParaRPr>
                    </a:p>
                    <a:p>
                      <a:pPr algn="ctr" rtl="1">
                        <a:lnSpc>
                          <a:spcPct val="200000"/>
                        </a:lnSpc>
                        <a:spcAft>
                          <a:spcPts val="0"/>
                        </a:spcAft>
                      </a:pPr>
                      <a:r>
                        <a:rPr lang="fa-IR" sz="1200" b="1">
                          <a:effectLst/>
                          <a:latin typeface="Times New Roman"/>
                          <a:ea typeface="Calibri"/>
                          <a:cs typeface="B Titr"/>
                        </a:rPr>
                        <a:t>(15</a:t>
                      </a:r>
                      <a:r>
                        <a:rPr lang="en-US" sz="1200" b="1">
                          <a:effectLst/>
                          <a:latin typeface="Times New Roman"/>
                          <a:ea typeface="Calibri"/>
                          <a:cs typeface="B Titr"/>
                        </a:rPr>
                        <a:t>n=</a:t>
                      </a:r>
                      <a:r>
                        <a:rPr lang="fa-IR" sz="1200" b="1">
                          <a:effectLst/>
                          <a:latin typeface="Times New Roman"/>
                          <a:ea typeface="Calibri"/>
                          <a:cs typeface="B Titr"/>
                        </a:rPr>
                        <a:t>)</a:t>
                      </a:r>
                      <a:endParaRPr lang="en-US" sz="1100">
                        <a:effectLst/>
                        <a:latin typeface="Calibri"/>
                        <a:ea typeface="Calibri"/>
                        <a:cs typeface="Arial"/>
                      </a:endParaRPr>
                    </a:p>
                  </a:txBody>
                  <a:tcPr marL="73025" marR="73025" marT="5461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b="1">
                          <a:effectLst/>
                          <a:latin typeface="Times New Roman"/>
                          <a:ea typeface="Calibri"/>
                          <a:cs typeface="B Titr"/>
                        </a:rPr>
                        <a:t>آنمی همولیتیک </a:t>
                      </a:r>
                      <a:endParaRPr lang="en-US" sz="1100">
                        <a:effectLst/>
                        <a:latin typeface="Calibri"/>
                        <a:ea typeface="Calibri"/>
                        <a:cs typeface="Arial"/>
                      </a:endParaRPr>
                    </a:p>
                    <a:p>
                      <a:pPr algn="ctr" rtl="1">
                        <a:lnSpc>
                          <a:spcPct val="200000"/>
                        </a:lnSpc>
                        <a:spcAft>
                          <a:spcPts val="0"/>
                        </a:spcAft>
                      </a:pPr>
                      <a:r>
                        <a:rPr lang="fa-IR" sz="1200" b="1">
                          <a:effectLst/>
                          <a:latin typeface="Times New Roman"/>
                          <a:ea typeface="Calibri"/>
                          <a:cs typeface="B Titr"/>
                        </a:rPr>
                        <a:t>(2</a:t>
                      </a:r>
                      <a:r>
                        <a:rPr lang="en-US" sz="1200" b="1">
                          <a:effectLst/>
                          <a:latin typeface="Times New Roman"/>
                          <a:ea typeface="Calibri"/>
                          <a:cs typeface="B Titr"/>
                        </a:rPr>
                        <a:t>n=</a:t>
                      </a:r>
                      <a:r>
                        <a:rPr lang="fa-IR" sz="1200" b="1">
                          <a:effectLst/>
                          <a:latin typeface="Times New Roman"/>
                          <a:ea typeface="Calibri"/>
                          <a:cs typeface="B Titr"/>
                        </a:rPr>
                        <a:t>)</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b="1">
                          <a:effectLst/>
                          <a:latin typeface="Times New Roman"/>
                          <a:ea typeface="Calibri"/>
                          <a:cs typeface="B Titr"/>
                        </a:rPr>
                        <a:t>آنمی بیماری های مزمن (16</a:t>
                      </a:r>
                      <a:r>
                        <a:rPr lang="en-US" sz="1200" b="1">
                          <a:effectLst/>
                          <a:latin typeface="Times New Roman"/>
                          <a:ea typeface="Calibri"/>
                          <a:cs typeface="B Titr"/>
                        </a:rPr>
                        <a:t>n=</a:t>
                      </a:r>
                      <a:r>
                        <a:rPr lang="fa-IR" sz="1200" b="1">
                          <a:effectLst/>
                          <a:latin typeface="Times New Roman"/>
                          <a:ea typeface="Calibri"/>
                          <a:cs typeface="B Titr"/>
                        </a:rPr>
                        <a:t>)</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82608">
                <a:tc>
                  <a:txBody>
                    <a:bodyPr/>
                    <a:lstStyle/>
                    <a:p>
                      <a:pPr algn="ctr" rtl="1">
                        <a:lnSpc>
                          <a:spcPct val="200000"/>
                        </a:lnSpc>
                        <a:spcAft>
                          <a:spcPts val="0"/>
                        </a:spcAft>
                      </a:pPr>
                      <a:r>
                        <a:rPr lang="fa-IR" sz="1300" b="1">
                          <a:effectLst/>
                          <a:latin typeface="Times New Roman"/>
                          <a:ea typeface="Calibri"/>
                          <a:cs typeface="B Titr"/>
                        </a:rPr>
                        <a:t>مرد</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10 ( 7/66 % )</a:t>
                      </a:r>
                      <a:endParaRPr lang="en-US" sz="1100">
                        <a:effectLst/>
                        <a:latin typeface="Calibri"/>
                        <a:ea typeface="Calibri"/>
                        <a:cs typeface="Arial"/>
                      </a:endParaRPr>
                    </a:p>
                  </a:txBody>
                  <a:tcPr marL="73025" marR="73025" marT="5461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1 ( 50 % )</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11 ( 8/68 % )</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2608">
                <a:tc>
                  <a:txBody>
                    <a:bodyPr/>
                    <a:lstStyle/>
                    <a:p>
                      <a:pPr algn="ctr" rtl="1">
                        <a:lnSpc>
                          <a:spcPct val="200000"/>
                        </a:lnSpc>
                        <a:spcAft>
                          <a:spcPts val="0"/>
                        </a:spcAft>
                      </a:pPr>
                      <a:r>
                        <a:rPr lang="fa-IR" sz="1300" b="1">
                          <a:effectLst/>
                          <a:latin typeface="Times New Roman"/>
                          <a:ea typeface="Calibri"/>
                          <a:cs typeface="B Titr"/>
                        </a:rPr>
                        <a:t>زن</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5 ( 3/33 % )</a:t>
                      </a:r>
                      <a:endParaRPr lang="en-US" sz="1100">
                        <a:effectLst/>
                        <a:latin typeface="Calibri"/>
                        <a:ea typeface="Calibri"/>
                        <a:cs typeface="Arial"/>
                      </a:endParaRPr>
                    </a:p>
                  </a:txBody>
                  <a:tcPr marL="73025" marR="73025" marT="5461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1 ( 50 % )</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dirty="0">
                          <a:effectLst/>
                          <a:latin typeface="Times New Roman"/>
                          <a:ea typeface="Calibri"/>
                          <a:cs typeface="B Nazanin"/>
                        </a:rPr>
                        <a:t>5 ( 2/31 % )</a:t>
                      </a:r>
                      <a:endParaRPr lang="en-US" sz="1100" dirty="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568150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916832"/>
            <a:ext cx="8229600" cy="1143000"/>
          </a:xfrm>
        </p:spPr>
        <p:txBody>
          <a:bodyPr>
            <a:noAutofit/>
          </a:bodyPr>
          <a:lstStyle/>
          <a:p>
            <a:pPr>
              <a:lnSpc>
                <a:spcPct val="115000"/>
              </a:lnSpc>
              <a:spcAft>
                <a:spcPts val="800"/>
              </a:spcAft>
            </a:pPr>
            <a:r>
              <a:rPr lang="fa-IR" sz="2800" b="1" dirty="0">
                <a:solidFill>
                  <a:srgbClr val="000000"/>
                </a:solidFill>
                <a:latin typeface="B Nazanin+ Bold" pitchFamily="2" charset="-78"/>
                <a:ea typeface="Calibri"/>
                <a:cs typeface="B Mitra" pitchFamily="2" charset="-78"/>
              </a:rPr>
              <a:t>بررسی شیوع آنمی و علل آن در بیماران دارای سرطان معده مراجعه کننده به بیمارستان فیروزگر در سال 1400-1399</a:t>
            </a:r>
            <a:r>
              <a:rPr lang="en-US" sz="2800" dirty="0">
                <a:latin typeface="B Nazanin+ Bold" pitchFamily="2" charset="-78"/>
                <a:ea typeface="Calibri"/>
                <a:cs typeface="B Nazanin+ Bold" pitchFamily="2" charset="-78"/>
              </a:rPr>
              <a:t/>
            </a:r>
            <a:br>
              <a:rPr lang="en-US" sz="2800" dirty="0">
                <a:latin typeface="B Nazanin+ Bold" pitchFamily="2" charset="-78"/>
                <a:ea typeface="Calibri"/>
                <a:cs typeface="B Nazanin+ Bold" pitchFamily="2" charset="-78"/>
              </a:rPr>
            </a:br>
            <a:endParaRPr lang="fa-IR" sz="2800" dirty="0">
              <a:latin typeface="B Nazanin+ Bold" pitchFamily="2" charset="-78"/>
              <a:cs typeface="B Nazanin+ Bold" pitchFamily="2" charset="-78"/>
            </a:endParaRPr>
          </a:p>
        </p:txBody>
      </p:sp>
      <p:sp>
        <p:nvSpPr>
          <p:cNvPr id="5" name="Content Placeholder 4"/>
          <p:cNvSpPr>
            <a:spLocks noGrp="1"/>
          </p:cNvSpPr>
          <p:nvPr>
            <p:ph idx="1"/>
          </p:nvPr>
        </p:nvSpPr>
        <p:spPr>
          <a:xfrm>
            <a:off x="457200" y="3356992"/>
            <a:ext cx="8229600" cy="2769171"/>
          </a:xfrm>
        </p:spPr>
        <p:txBody>
          <a:bodyPr>
            <a:normAutofit fontScale="62500" lnSpcReduction="20000"/>
          </a:bodyPr>
          <a:lstStyle/>
          <a:p>
            <a:pPr marL="0" indent="0" algn="ctr">
              <a:lnSpc>
                <a:spcPct val="115000"/>
              </a:lnSpc>
              <a:spcAft>
                <a:spcPts val="800"/>
              </a:spcAft>
              <a:buNone/>
            </a:pPr>
            <a:r>
              <a:rPr lang="ar-SA" dirty="0" smtClean="0">
                <a:effectLst/>
                <a:latin typeface="AP Yekan black" pitchFamily="2" charset="-78"/>
                <a:ea typeface="Calibri"/>
                <a:cs typeface="AP Yekan black" pitchFamily="2" charset="-78"/>
              </a:rPr>
              <a:t>اساتید راهنما</a:t>
            </a:r>
            <a:endParaRPr lang="en-US" sz="2400" dirty="0">
              <a:latin typeface="AP Yekan black" pitchFamily="2" charset="-78"/>
              <a:ea typeface="Calibri"/>
              <a:cs typeface="AP Yekan black" pitchFamily="2" charset="-78"/>
            </a:endParaRPr>
          </a:p>
          <a:p>
            <a:pPr marL="0" indent="0" algn="ctr">
              <a:lnSpc>
                <a:spcPct val="115000"/>
              </a:lnSpc>
              <a:spcAft>
                <a:spcPts val="800"/>
              </a:spcAft>
              <a:buNone/>
            </a:pPr>
            <a:r>
              <a:rPr lang="ar-SA" dirty="0" smtClean="0">
                <a:effectLst/>
                <a:latin typeface="AP Yekan black" pitchFamily="2" charset="-78"/>
                <a:ea typeface="Calibri"/>
                <a:cs typeface="AP Yekan black" pitchFamily="2" charset="-78"/>
              </a:rPr>
              <a:t>دکتر</a:t>
            </a:r>
            <a:r>
              <a:rPr lang="fa-IR" dirty="0" smtClean="0">
                <a:effectLst/>
                <a:latin typeface="AP Yekan black" pitchFamily="2" charset="-78"/>
                <a:ea typeface="Calibri"/>
                <a:cs typeface="AP Yekan black" pitchFamily="2" charset="-78"/>
              </a:rPr>
              <a:t>محمد </a:t>
            </a:r>
            <a:r>
              <a:rPr lang="ar-SA" dirty="0" smtClean="0">
                <a:effectLst/>
                <a:latin typeface="AP Yekan black" pitchFamily="2" charset="-78"/>
                <a:ea typeface="Calibri"/>
                <a:cs typeface="AP Yekan black" pitchFamily="2" charset="-78"/>
              </a:rPr>
              <a:t>مهدی ادیب، دکتر فرهاد زمانی</a:t>
            </a:r>
            <a:endParaRPr lang="en-US" sz="2400" dirty="0">
              <a:latin typeface="AP Yekan black" pitchFamily="2" charset="-78"/>
              <a:ea typeface="Calibri"/>
              <a:cs typeface="AP Yekan black" pitchFamily="2" charset="-78"/>
            </a:endParaRPr>
          </a:p>
          <a:p>
            <a:pPr marL="0" indent="0" algn="ctr">
              <a:lnSpc>
                <a:spcPct val="115000"/>
              </a:lnSpc>
              <a:spcAft>
                <a:spcPts val="800"/>
              </a:spcAft>
              <a:buNone/>
            </a:pPr>
            <a:r>
              <a:rPr lang="ar-SA" dirty="0" smtClean="0">
                <a:effectLst/>
                <a:latin typeface="AP Yekan black" pitchFamily="2" charset="-78"/>
                <a:ea typeface="Calibri"/>
                <a:cs typeface="AP Yekan black" pitchFamily="2" charset="-78"/>
              </a:rPr>
              <a:t>اساتید مشاور</a:t>
            </a:r>
            <a:endParaRPr lang="en-US" sz="2400" dirty="0">
              <a:latin typeface="AP Yekan black" pitchFamily="2" charset="-78"/>
              <a:ea typeface="Calibri"/>
              <a:cs typeface="AP Yekan black" pitchFamily="2" charset="-78"/>
            </a:endParaRPr>
          </a:p>
          <a:p>
            <a:pPr marL="0" indent="0" algn="ctr">
              <a:lnSpc>
                <a:spcPct val="115000"/>
              </a:lnSpc>
              <a:spcAft>
                <a:spcPts val="800"/>
              </a:spcAft>
              <a:buNone/>
            </a:pPr>
            <a:r>
              <a:rPr lang="ar-SA" dirty="0" smtClean="0">
                <a:effectLst/>
                <a:latin typeface="AP Yekan black" pitchFamily="2" charset="-78"/>
                <a:ea typeface="Calibri"/>
                <a:cs typeface="AP Yekan black" pitchFamily="2" charset="-78"/>
              </a:rPr>
              <a:t>دکتر حسین اژدرکش، دکتر امیرحسین فرجی</a:t>
            </a:r>
            <a:endParaRPr lang="en-US" sz="2400" dirty="0">
              <a:latin typeface="AP Yekan black" pitchFamily="2" charset="-78"/>
              <a:ea typeface="Calibri"/>
              <a:cs typeface="AP Yekan black" pitchFamily="2" charset="-78"/>
            </a:endParaRPr>
          </a:p>
          <a:p>
            <a:pPr marL="0" indent="0" algn="ctr">
              <a:lnSpc>
                <a:spcPct val="115000"/>
              </a:lnSpc>
              <a:spcAft>
                <a:spcPts val="800"/>
              </a:spcAft>
              <a:buNone/>
            </a:pPr>
            <a:r>
              <a:rPr lang="ar-SA" dirty="0" smtClean="0">
                <a:effectLst/>
                <a:latin typeface="AP Yekan black" pitchFamily="2" charset="-78"/>
                <a:ea typeface="Calibri"/>
                <a:cs typeface="AP Yekan black" pitchFamily="2" charset="-78"/>
              </a:rPr>
              <a:t>نگارش</a:t>
            </a:r>
            <a:endParaRPr lang="en-US" sz="2400" dirty="0">
              <a:latin typeface="AP Yekan black" pitchFamily="2" charset="-78"/>
              <a:ea typeface="Calibri"/>
              <a:cs typeface="AP Yekan black" pitchFamily="2" charset="-78"/>
            </a:endParaRPr>
          </a:p>
          <a:p>
            <a:pPr marL="0" indent="0">
              <a:buNone/>
            </a:pPr>
            <a:r>
              <a:rPr lang="fa-IR" dirty="0" smtClean="0">
                <a:effectLst/>
                <a:latin typeface="AP Yekan black" pitchFamily="2" charset="-78"/>
                <a:ea typeface="Calibri"/>
                <a:cs typeface="AP Yekan black" pitchFamily="2" charset="-78"/>
              </a:rPr>
              <a:t>                                                       </a:t>
            </a:r>
            <a:r>
              <a:rPr lang="ar-SA" dirty="0" smtClean="0">
                <a:effectLst/>
                <a:latin typeface="AP Yekan black" pitchFamily="2" charset="-78"/>
                <a:ea typeface="Calibri"/>
                <a:cs typeface="AP Yekan black" pitchFamily="2" charset="-78"/>
              </a:rPr>
              <a:t>حامد قاسمزاده جوشین</a:t>
            </a:r>
            <a:endParaRPr lang="fa-IR" dirty="0">
              <a:latin typeface="AP Yekan black" pitchFamily="2" charset="-78"/>
              <a:cs typeface="AP Yekan black" pitchFamily="2" charset="-78"/>
            </a:endParaRPr>
          </a:p>
        </p:txBody>
      </p:sp>
      <p:sp>
        <p:nvSpPr>
          <p:cNvPr id="2" name="Slide Number Placeholder 1"/>
          <p:cNvSpPr>
            <a:spLocks noGrp="1"/>
          </p:cNvSpPr>
          <p:nvPr>
            <p:ph type="sldNum" sz="quarter" idx="12"/>
          </p:nvPr>
        </p:nvSpPr>
        <p:spPr/>
        <p:txBody>
          <a:bodyPr/>
          <a:lstStyle/>
          <a:p>
            <a:fld id="{E3D4BFA0-37AC-4F93-950F-CAE346B58221}" type="slidenum">
              <a:rPr lang="fa-IR" smtClean="0"/>
              <a:t>2</a:t>
            </a:fld>
            <a:endParaRPr lang="fa-IR"/>
          </a:p>
        </p:txBody>
      </p:sp>
    </p:spTree>
    <p:extLst>
      <p:ext uri="{BB962C8B-B14F-4D97-AF65-F5344CB8AC3E}">
        <p14:creationId xmlns:p14="http://schemas.microsoft.com/office/powerpoint/2010/main" val="137452696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2400" b="1" dirty="0">
                <a:latin typeface="B Nazanin+ Regular" pitchFamily="2" charset="-78"/>
                <a:cs typeface="B Mitra" pitchFamily="2" charset="-78"/>
              </a:rPr>
              <a:t>نمودار توزیع جنسیتی بیماران به تفکیک هر یک از علل آنمی</a:t>
            </a:r>
            <a:endParaRPr lang="fa-IR" sz="2400" dirty="0">
              <a:latin typeface="B Nazanin+ Regular" pitchFamily="2" charset="-78"/>
              <a:cs typeface="B Mitra" pitchFamily="2" charset="-78"/>
            </a:endParaRPr>
          </a:p>
        </p:txBody>
      </p:sp>
      <p:sp>
        <p:nvSpPr>
          <p:cNvPr id="4" name="Slide Number Placeholder 3"/>
          <p:cNvSpPr>
            <a:spLocks noGrp="1"/>
          </p:cNvSpPr>
          <p:nvPr>
            <p:ph type="sldNum" sz="quarter" idx="12"/>
          </p:nvPr>
        </p:nvSpPr>
        <p:spPr/>
        <p:txBody>
          <a:bodyPr/>
          <a:lstStyle/>
          <a:p>
            <a:fld id="{E3D4BFA0-37AC-4F93-950F-CAE346B58221}" type="slidenum">
              <a:rPr lang="fa-IR" smtClean="0"/>
              <a:t>20</a:t>
            </a:fld>
            <a:endParaRPr lang="fa-IR"/>
          </a:p>
        </p:txBody>
      </p:sp>
      <p:graphicFrame>
        <p:nvGraphicFramePr>
          <p:cNvPr id="5" name="Content Placeholder 4"/>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229831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695400"/>
          </a:xfrm>
        </p:spPr>
        <p:txBody>
          <a:bodyPr>
            <a:normAutofit/>
          </a:bodyPr>
          <a:lstStyle/>
          <a:p>
            <a:pPr algn="r"/>
            <a:r>
              <a:rPr lang="fa-IR" sz="2200" dirty="0">
                <a:latin typeface="B Nazanin+ Regular" pitchFamily="2" charset="-78"/>
                <a:cs typeface="B Mitra" pitchFamily="2" charset="-78"/>
              </a:rPr>
              <a:t>در بررسی توزیع سنی بیماران به تفکیک هر یک از علل آنمی، در آنمی فقر آهن بیشتر بیماران ( 3/33 % ) در بازه سنی 87-77 سال قرار داشتند؛ اما در آنمی بیماری های مزمن، بیشترین فراوانی مربوط به بازه سنی 67-57 سال ( 8/43 % ) بود. هر 2 بیمار مبتلا به آنمی همولیتیک نیز در بازه سنی 67-57 سال قرار داشتند.  جدول 4-4 و نمودار 6-4 بیانگر توزیع سنی بیماران به تفکیک هر یک از علل آنمی می باشند</a:t>
            </a:r>
            <a:r>
              <a:rPr lang="fa-IR" sz="2200" dirty="0">
                <a:cs typeface="B Mitra" pitchFamily="2" charset="-78"/>
              </a:rPr>
              <a:t>.</a:t>
            </a:r>
            <a:r>
              <a:rPr lang="en-US" sz="1400" dirty="0"/>
              <a:t/>
            </a:r>
            <a:br>
              <a:rPr lang="en-US" sz="1400" dirty="0"/>
            </a:br>
            <a:endParaRPr lang="fa-IR" sz="1400" dirty="0"/>
          </a:p>
        </p:txBody>
      </p:sp>
      <p:graphicFrame>
        <p:nvGraphicFramePr>
          <p:cNvPr id="5" name="Content Placeholder 4"/>
          <p:cNvGraphicFramePr>
            <a:graphicFrameLocks noGrp="1"/>
          </p:cNvGraphicFramePr>
          <p:nvPr>
            <p:ph idx="1"/>
          </p:nvPr>
        </p:nvGraphicFramePr>
        <p:xfrm>
          <a:off x="1553845" y="2180272"/>
          <a:ext cx="6036310" cy="3529330"/>
        </p:xfrm>
        <a:graphic>
          <a:graphicData uri="http://schemas.openxmlformats.org/drawingml/2006/table">
            <a:tbl>
              <a:tblPr rtl="1" firstRow="1" firstCol="1" bandRow="1"/>
              <a:tblGrid>
                <a:gridCol w="1508760"/>
                <a:gridCol w="1509395"/>
                <a:gridCol w="1508760"/>
                <a:gridCol w="1509395"/>
              </a:tblGrid>
              <a:tr h="548640">
                <a:tc>
                  <a:txBody>
                    <a:bodyPr/>
                    <a:lstStyle/>
                    <a:p>
                      <a:pPr algn="ctr" rtl="1">
                        <a:lnSpc>
                          <a:spcPct val="200000"/>
                        </a:lnSpc>
                        <a:spcAft>
                          <a:spcPts val="0"/>
                        </a:spcAft>
                      </a:pPr>
                      <a:r>
                        <a:rPr lang="fa-IR" sz="1300" b="1">
                          <a:effectLst/>
                          <a:latin typeface="Times New Roman"/>
                          <a:ea typeface="Calibri"/>
                          <a:cs typeface="B Titr"/>
                        </a:rPr>
                        <a:t>بازه سنی</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b="1">
                          <a:effectLst/>
                          <a:latin typeface="Times New Roman"/>
                          <a:ea typeface="Calibri"/>
                          <a:cs typeface="B Titr"/>
                        </a:rPr>
                        <a:t>آنمی فقر آهن </a:t>
                      </a:r>
                      <a:endParaRPr lang="en-US" sz="1100">
                        <a:effectLst/>
                        <a:latin typeface="Calibri"/>
                        <a:ea typeface="Calibri"/>
                        <a:cs typeface="Arial"/>
                      </a:endParaRPr>
                    </a:p>
                    <a:p>
                      <a:pPr algn="ctr" rtl="1">
                        <a:lnSpc>
                          <a:spcPct val="200000"/>
                        </a:lnSpc>
                        <a:spcAft>
                          <a:spcPts val="0"/>
                        </a:spcAft>
                      </a:pPr>
                      <a:r>
                        <a:rPr lang="fa-IR" sz="1200" b="1">
                          <a:effectLst/>
                          <a:latin typeface="Times New Roman"/>
                          <a:ea typeface="Calibri"/>
                          <a:cs typeface="B Titr"/>
                        </a:rPr>
                        <a:t>(15</a:t>
                      </a:r>
                      <a:r>
                        <a:rPr lang="en-US" sz="1200" b="1">
                          <a:effectLst/>
                          <a:latin typeface="Times New Roman"/>
                          <a:ea typeface="Calibri"/>
                          <a:cs typeface="B Titr"/>
                        </a:rPr>
                        <a:t>n=</a:t>
                      </a:r>
                      <a:r>
                        <a:rPr lang="fa-IR" sz="1200" b="1">
                          <a:effectLst/>
                          <a:latin typeface="Times New Roman"/>
                          <a:ea typeface="Calibri"/>
                          <a:cs typeface="B Titr"/>
                        </a:rPr>
                        <a:t>)</a:t>
                      </a:r>
                      <a:endParaRPr lang="en-US" sz="1100">
                        <a:effectLst/>
                        <a:latin typeface="Calibri"/>
                        <a:ea typeface="Calibri"/>
                        <a:cs typeface="Arial"/>
                      </a:endParaRPr>
                    </a:p>
                  </a:txBody>
                  <a:tcPr marL="73025" marR="73025" marT="5461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b="1">
                          <a:effectLst/>
                          <a:latin typeface="Times New Roman"/>
                          <a:ea typeface="Calibri"/>
                          <a:cs typeface="B Titr"/>
                        </a:rPr>
                        <a:t>آنمی همولیتیک </a:t>
                      </a:r>
                      <a:endParaRPr lang="en-US" sz="1100">
                        <a:effectLst/>
                        <a:latin typeface="Calibri"/>
                        <a:ea typeface="Calibri"/>
                        <a:cs typeface="Arial"/>
                      </a:endParaRPr>
                    </a:p>
                    <a:p>
                      <a:pPr algn="ctr" rtl="1">
                        <a:lnSpc>
                          <a:spcPct val="200000"/>
                        </a:lnSpc>
                        <a:spcAft>
                          <a:spcPts val="0"/>
                        </a:spcAft>
                      </a:pPr>
                      <a:r>
                        <a:rPr lang="fa-IR" sz="1200" b="1">
                          <a:effectLst/>
                          <a:latin typeface="Times New Roman"/>
                          <a:ea typeface="Calibri"/>
                          <a:cs typeface="B Titr"/>
                        </a:rPr>
                        <a:t>(2</a:t>
                      </a:r>
                      <a:r>
                        <a:rPr lang="en-US" sz="1200" b="1">
                          <a:effectLst/>
                          <a:latin typeface="Times New Roman"/>
                          <a:ea typeface="Calibri"/>
                          <a:cs typeface="B Titr"/>
                        </a:rPr>
                        <a:t>n=</a:t>
                      </a:r>
                      <a:r>
                        <a:rPr lang="fa-IR" sz="1200" b="1">
                          <a:effectLst/>
                          <a:latin typeface="Times New Roman"/>
                          <a:ea typeface="Calibri"/>
                          <a:cs typeface="B Titr"/>
                        </a:rPr>
                        <a:t>)</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b="1">
                          <a:effectLst/>
                          <a:latin typeface="Times New Roman"/>
                          <a:ea typeface="Calibri"/>
                          <a:cs typeface="B Titr"/>
                        </a:rPr>
                        <a:t>آنمی بیماری های مزمن (16</a:t>
                      </a:r>
                      <a:r>
                        <a:rPr lang="en-US" sz="1200" b="1">
                          <a:effectLst/>
                          <a:latin typeface="Times New Roman"/>
                          <a:ea typeface="Calibri"/>
                          <a:cs typeface="B Titr"/>
                        </a:rPr>
                        <a:t>n=</a:t>
                      </a:r>
                      <a:r>
                        <a:rPr lang="fa-IR" sz="1200" b="1">
                          <a:effectLst/>
                          <a:latin typeface="Times New Roman"/>
                          <a:ea typeface="Calibri"/>
                          <a:cs typeface="B Titr"/>
                        </a:rPr>
                        <a:t>)</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48640">
                <a:tc>
                  <a:txBody>
                    <a:bodyPr/>
                    <a:lstStyle/>
                    <a:p>
                      <a:pPr algn="ctr" rtl="1">
                        <a:lnSpc>
                          <a:spcPct val="200000"/>
                        </a:lnSpc>
                        <a:spcAft>
                          <a:spcPts val="0"/>
                        </a:spcAft>
                      </a:pPr>
                      <a:r>
                        <a:rPr lang="fa-IR" sz="1300" b="1">
                          <a:effectLst/>
                          <a:latin typeface="Times New Roman"/>
                          <a:ea typeface="Calibri"/>
                          <a:cs typeface="B Titr"/>
                        </a:rPr>
                        <a:t>37-47</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4 ( 7/26 % )</a:t>
                      </a:r>
                      <a:endParaRPr lang="en-US" sz="1100">
                        <a:effectLst/>
                        <a:latin typeface="Calibri"/>
                        <a:ea typeface="Calibri"/>
                        <a:cs typeface="Arial"/>
                      </a:endParaRPr>
                    </a:p>
                  </a:txBody>
                  <a:tcPr marL="73025" marR="73025" marT="5461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0</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3 ( 8/18 % )</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640">
                <a:tc>
                  <a:txBody>
                    <a:bodyPr/>
                    <a:lstStyle/>
                    <a:p>
                      <a:pPr algn="ctr" rtl="1">
                        <a:lnSpc>
                          <a:spcPct val="200000"/>
                        </a:lnSpc>
                        <a:spcAft>
                          <a:spcPts val="0"/>
                        </a:spcAft>
                      </a:pPr>
                      <a:r>
                        <a:rPr lang="fa-IR" sz="1300" b="1">
                          <a:effectLst/>
                          <a:latin typeface="Times New Roman"/>
                          <a:ea typeface="Calibri"/>
                          <a:cs typeface="B Titr"/>
                        </a:rPr>
                        <a:t>47-57</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1 ( 7/6 % )</a:t>
                      </a:r>
                      <a:endParaRPr lang="en-US" sz="1100">
                        <a:effectLst/>
                        <a:latin typeface="Calibri"/>
                        <a:ea typeface="Calibri"/>
                        <a:cs typeface="Arial"/>
                      </a:endParaRPr>
                    </a:p>
                  </a:txBody>
                  <a:tcPr marL="73025" marR="73025" marT="5461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0</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1 ( 3/6 % )</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640">
                <a:tc>
                  <a:txBody>
                    <a:bodyPr/>
                    <a:lstStyle/>
                    <a:p>
                      <a:pPr algn="ctr" rtl="1">
                        <a:lnSpc>
                          <a:spcPct val="200000"/>
                        </a:lnSpc>
                        <a:spcAft>
                          <a:spcPts val="0"/>
                        </a:spcAft>
                      </a:pPr>
                      <a:r>
                        <a:rPr lang="fa-IR" sz="1300" b="1">
                          <a:effectLst/>
                          <a:latin typeface="Times New Roman"/>
                          <a:ea typeface="Calibri"/>
                          <a:cs typeface="B Titr"/>
                        </a:rPr>
                        <a:t>57-67</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2 ( 3/13 % )</a:t>
                      </a:r>
                      <a:endParaRPr lang="en-US" sz="1100">
                        <a:effectLst/>
                        <a:latin typeface="Calibri"/>
                        <a:ea typeface="Calibri"/>
                        <a:cs typeface="Arial"/>
                      </a:endParaRPr>
                    </a:p>
                  </a:txBody>
                  <a:tcPr marL="73025" marR="73025" marT="5461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2 ( 100 % )</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7 ( 8/43 % )</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640">
                <a:tc>
                  <a:txBody>
                    <a:bodyPr/>
                    <a:lstStyle/>
                    <a:p>
                      <a:pPr algn="ctr" rtl="1">
                        <a:lnSpc>
                          <a:spcPct val="200000"/>
                        </a:lnSpc>
                        <a:spcAft>
                          <a:spcPts val="0"/>
                        </a:spcAft>
                      </a:pPr>
                      <a:r>
                        <a:rPr lang="fa-IR" sz="1300" b="1">
                          <a:effectLst/>
                          <a:latin typeface="Times New Roman"/>
                          <a:ea typeface="Calibri"/>
                          <a:cs typeface="B Titr"/>
                        </a:rPr>
                        <a:t>67-77</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3 ( 20 % )</a:t>
                      </a:r>
                      <a:endParaRPr lang="en-US" sz="1100">
                        <a:effectLst/>
                        <a:latin typeface="Calibri"/>
                        <a:ea typeface="Calibri"/>
                        <a:cs typeface="Arial"/>
                      </a:endParaRPr>
                    </a:p>
                  </a:txBody>
                  <a:tcPr marL="73025" marR="73025" marT="5461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0</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5 ( 3/31 % )</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640">
                <a:tc>
                  <a:txBody>
                    <a:bodyPr/>
                    <a:lstStyle/>
                    <a:p>
                      <a:pPr algn="ctr" rtl="1">
                        <a:lnSpc>
                          <a:spcPct val="200000"/>
                        </a:lnSpc>
                        <a:spcAft>
                          <a:spcPts val="0"/>
                        </a:spcAft>
                      </a:pPr>
                      <a:r>
                        <a:rPr lang="fa-IR" sz="1300" b="1">
                          <a:effectLst/>
                          <a:latin typeface="Times New Roman"/>
                          <a:ea typeface="Calibri"/>
                          <a:cs typeface="B Titr"/>
                        </a:rPr>
                        <a:t>77-87</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5 ( 3/33 % )</a:t>
                      </a:r>
                      <a:endParaRPr lang="en-US" sz="1100">
                        <a:effectLst/>
                        <a:latin typeface="Calibri"/>
                        <a:ea typeface="Calibri"/>
                        <a:cs typeface="Arial"/>
                      </a:endParaRPr>
                    </a:p>
                  </a:txBody>
                  <a:tcPr marL="73025" marR="73025" marT="5461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a:effectLst/>
                          <a:latin typeface="Times New Roman"/>
                          <a:ea typeface="Calibri"/>
                          <a:cs typeface="B Nazanin"/>
                        </a:rPr>
                        <a:t>0</a:t>
                      </a:r>
                      <a:endParaRPr lang="en-US" sz="110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400" dirty="0">
                          <a:effectLst/>
                          <a:latin typeface="Times New Roman"/>
                          <a:ea typeface="Calibri"/>
                          <a:cs typeface="B Nazanin"/>
                        </a:rPr>
                        <a:t>0</a:t>
                      </a:r>
                      <a:endParaRPr lang="en-US" sz="1100" dirty="0">
                        <a:effectLst/>
                        <a:latin typeface="Calibri"/>
                        <a:ea typeface="Calibri"/>
                        <a:cs typeface="Arial"/>
                      </a:endParaRPr>
                    </a:p>
                  </a:txBody>
                  <a:tcPr marL="73025" marR="73025" marT="546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E3D4BFA0-37AC-4F93-950F-CAE346B58221}" type="slidenum">
              <a:rPr lang="fa-IR" smtClean="0"/>
              <a:t>21</a:t>
            </a:fld>
            <a:endParaRPr lang="fa-IR"/>
          </a:p>
        </p:txBody>
      </p:sp>
    </p:spTree>
    <p:extLst>
      <p:ext uri="{BB962C8B-B14F-4D97-AF65-F5344CB8AC3E}">
        <p14:creationId xmlns:p14="http://schemas.microsoft.com/office/powerpoint/2010/main" val="17056068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648072"/>
          </a:xfrm>
        </p:spPr>
        <p:txBody>
          <a:bodyPr>
            <a:normAutofit fontScale="90000"/>
          </a:bodyPr>
          <a:lstStyle/>
          <a:p>
            <a:pPr algn="r"/>
            <a:r>
              <a:rPr lang="en-US" b="1" dirty="0"/>
              <a:t> </a:t>
            </a:r>
            <a:r>
              <a:rPr lang="ar-SA" sz="2200" b="1" dirty="0">
                <a:latin typeface="B Nazanin+ Regular" pitchFamily="2" charset="-78"/>
                <a:cs typeface="B Nazanin" pitchFamily="2" charset="-78"/>
              </a:rPr>
              <a:t>نمودار توزیع سنی بیماران به تفکیک هر یک از علل آنمی</a:t>
            </a:r>
            <a:endParaRPr lang="fa-IR" sz="2200" dirty="0">
              <a:latin typeface="B Nazanin+ Regular" pitchFamily="2" charset="-78"/>
              <a:cs typeface="B Nazanin" pitchFamily="2" charset="-78"/>
            </a:endParaRPr>
          </a:p>
        </p:txBody>
      </p:sp>
      <p:sp>
        <p:nvSpPr>
          <p:cNvPr id="4" name="Slide Number Placeholder 3"/>
          <p:cNvSpPr>
            <a:spLocks noGrp="1"/>
          </p:cNvSpPr>
          <p:nvPr>
            <p:ph type="sldNum" sz="quarter" idx="12"/>
          </p:nvPr>
        </p:nvSpPr>
        <p:spPr/>
        <p:txBody>
          <a:bodyPr/>
          <a:lstStyle/>
          <a:p>
            <a:fld id="{E3D4BFA0-37AC-4F93-950F-CAE346B58221}" type="slidenum">
              <a:rPr lang="fa-IR" smtClean="0"/>
              <a:t>22</a:t>
            </a:fld>
            <a:endParaRPr lang="fa-IR"/>
          </a:p>
        </p:txBody>
      </p:sp>
      <p:graphicFrame>
        <p:nvGraphicFramePr>
          <p:cNvPr id="5" name="Content Placeholder 4"/>
          <p:cNvGraphicFramePr>
            <a:graphicFrameLocks noGrp="1"/>
          </p:cNvGraphicFramePr>
          <p:nvPr>
            <p:ph idx="1"/>
          </p:nvPr>
        </p:nvGraphicFramePr>
        <p:xfrm>
          <a:off x="539750" y="1125538"/>
          <a:ext cx="8229600" cy="55435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7428149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576064"/>
          </a:xfrm>
        </p:spPr>
        <p:txBody>
          <a:bodyPr>
            <a:normAutofit fontScale="90000"/>
          </a:bodyPr>
          <a:lstStyle/>
          <a:p>
            <a:pPr algn="r"/>
            <a:r>
              <a:rPr lang="fa-IR" sz="2000" dirty="0">
                <a:latin typeface="B Nazanin+ Regular" pitchFamily="2" charset="-78"/>
                <a:cs typeface="B Nazanin" pitchFamily="2" charset="-78"/>
              </a:rPr>
              <a:t>در بررسی گزارش پاتولوژی بیماران به تفکیک هر یک از علل آنمی، در تمامی موارد نوع </a:t>
            </a:r>
            <a:r>
              <a:rPr lang="en-US" sz="2000" dirty="0">
                <a:latin typeface="B Nazanin+ Regular" pitchFamily="2" charset="-78"/>
                <a:cs typeface="B Nazanin" pitchFamily="2" charset="-78"/>
              </a:rPr>
              <a:t>intestinal</a:t>
            </a:r>
            <a:r>
              <a:rPr lang="fa-IR" sz="2000" dirty="0">
                <a:latin typeface="B Nazanin+ Regular" pitchFamily="2" charset="-78"/>
                <a:cs typeface="B Nazanin" pitchFamily="2" charset="-78"/>
              </a:rPr>
              <a:t> فراوانی بیشتری داشت. </a:t>
            </a:r>
          </a:p>
        </p:txBody>
      </p:sp>
      <p:sp>
        <p:nvSpPr>
          <p:cNvPr id="4" name="Slide Number Placeholder 3"/>
          <p:cNvSpPr>
            <a:spLocks noGrp="1"/>
          </p:cNvSpPr>
          <p:nvPr>
            <p:ph type="sldNum" sz="quarter" idx="12"/>
          </p:nvPr>
        </p:nvSpPr>
        <p:spPr/>
        <p:txBody>
          <a:bodyPr/>
          <a:lstStyle/>
          <a:p>
            <a:fld id="{E3D4BFA0-37AC-4F93-950F-CAE346B58221}" type="slidenum">
              <a:rPr lang="fa-IR" smtClean="0"/>
              <a:t>23</a:t>
            </a:fld>
            <a:endParaRPr lang="fa-I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87095105"/>
              </p:ext>
            </p:extLst>
          </p:nvPr>
        </p:nvGraphicFramePr>
        <p:xfrm>
          <a:off x="457200" y="908050"/>
          <a:ext cx="8229600" cy="55689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8114656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368152"/>
          </a:xfrm>
        </p:spPr>
        <p:txBody>
          <a:bodyPr>
            <a:normAutofit/>
          </a:bodyPr>
          <a:lstStyle/>
          <a:p>
            <a:pPr algn="r"/>
            <a:r>
              <a:rPr lang="fa-IR" sz="1800" dirty="0">
                <a:cs typeface="B Mitra" pitchFamily="2" charset="-78"/>
              </a:rPr>
              <a:t>در </a:t>
            </a:r>
            <a:r>
              <a:rPr lang="fa-IR" sz="2000" dirty="0">
                <a:latin typeface="B Nazanin+ Regular" pitchFamily="2" charset="-78"/>
                <a:cs typeface="B Mitra" pitchFamily="2" charset="-78"/>
              </a:rPr>
              <a:t>بررسی </a:t>
            </a:r>
            <a:r>
              <a:rPr lang="en-US" sz="2000" dirty="0">
                <a:latin typeface="B Nazanin+ Regular" pitchFamily="2" charset="-78"/>
                <a:cs typeface="B Mitra" pitchFamily="2" charset="-78"/>
              </a:rPr>
              <a:t>Stage</a:t>
            </a:r>
            <a:r>
              <a:rPr lang="fa-IR" sz="2000" dirty="0">
                <a:latin typeface="B Nazanin+ Regular" pitchFamily="2" charset="-78"/>
                <a:cs typeface="B Mitra" pitchFamily="2" charset="-78"/>
              </a:rPr>
              <a:t> کنسر بیماران به تفکیک هر یک از علل آنمی، در آنمی فقر آهن بیشتر بیماران در </a:t>
            </a:r>
            <a:r>
              <a:rPr lang="en-US" sz="2000" dirty="0">
                <a:latin typeface="B Nazanin+ Regular" pitchFamily="2" charset="-78"/>
                <a:cs typeface="B Mitra" pitchFamily="2" charset="-78"/>
              </a:rPr>
              <a:t>Stage 3A</a:t>
            </a:r>
            <a:r>
              <a:rPr lang="fa-IR" sz="2000" dirty="0">
                <a:latin typeface="B Nazanin+ Regular" pitchFamily="2" charset="-78"/>
                <a:cs typeface="B Mitra" pitchFamily="2" charset="-78"/>
              </a:rPr>
              <a:t> ( 40 % ) قرار داشتند و در آنمی بیماری های مزمن، </a:t>
            </a:r>
            <a:r>
              <a:rPr lang="en-US" sz="2000" dirty="0">
                <a:latin typeface="B Nazanin+ Regular" pitchFamily="2" charset="-78"/>
                <a:cs typeface="B Mitra" pitchFamily="2" charset="-78"/>
              </a:rPr>
              <a:t>Stage 3C &amp; 4</a:t>
            </a:r>
            <a:r>
              <a:rPr lang="fa-IR" sz="2000" dirty="0">
                <a:latin typeface="B Nazanin+ Regular" pitchFamily="2" charset="-78"/>
                <a:cs typeface="B Mitra" pitchFamily="2" charset="-78"/>
              </a:rPr>
              <a:t> هر کدام با اختصاص 8/43 % از بیماران بیشترین فراوانی را داشتند. در آنمی همولیتیک، یکی از بیماران در </a:t>
            </a:r>
            <a:r>
              <a:rPr lang="en-US" sz="2000" dirty="0">
                <a:latin typeface="B Nazanin+ Regular" pitchFamily="2" charset="-78"/>
                <a:cs typeface="B Mitra" pitchFamily="2" charset="-78"/>
              </a:rPr>
              <a:t>Stage 3B</a:t>
            </a:r>
            <a:r>
              <a:rPr lang="fa-IR" sz="2000" dirty="0">
                <a:latin typeface="B Nazanin+ Regular" pitchFamily="2" charset="-78"/>
                <a:cs typeface="B Mitra" pitchFamily="2" charset="-78"/>
              </a:rPr>
              <a:t> و دیگری در </a:t>
            </a:r>
            <a:r>
              <a:rPr lang="en-US" sz="2000" dirty="0">
                <a:latin typeface="B Nazanin+ Regular" pitchFamily="2" charset="-78"/>
                <a:cs typeface="B Mitra" pitchFamily="2" charset="-78"/>
              </a:rPr>
              <a:t>Stage 3C</a:t>
            </a:r>
            <a:r>
              <a:rPr lang="fa-IR" sz="2000" dirty="0">
                <a:latin typeface="B Nazanin+ Regular" pitchFamily="2" charset="-78"/>
                <a:cs typeface="B Mitra" pitchFamily="2" charset="-78"/>
              </a:rPr>
              <a:t> قرار داشت. جدول 6-4 و نمودار 8-4 بیانگر فراوانی </a:t>
            </a:r>
            <a:r>
              <a:rPr lang="en-US" sz="2000" dirty="0">
                <a:latin typeface="B Nazanin+ Regular" pitchFamily="2" charset="-78"/>
                <a:cs typeface="B Mitra" pitchFamily="2" charset="-78"/>
              </a:rPr>
              <a:t>Stage</a:t>
            </a:r>
            <a:r>
              <a:rPr lang="fa-IR" sz="2000" dirty="0">
                <a:latin typeface="B Nazanin+ Regular" pitchFamily="2" charset="-78"/>
                <a:cs typeface="B Mitra" pitchFamily="2" charset="-78"/>
              </a:rPr>
              <a:t> کنسر بیماران به تفکیک هر یک از علل آنمی می باشند</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976489864"/>
              </p:ext>
            </p:extLst>
          </p:nvPr>
        </p:nvGraphicFramePr>
        <p:xfrm>
          <a:off x="2000507" y="1600199"/>
          <a:ext cx="5142986" cy="4876803"/>
        </p:xfrm>
        <a:graphic>
          <a:graphicData uri="http://schemas.openxmlformats.org/drawingml/2006/table">
            <a:tbl>
              <a:tblPr rtl="1" firstRow="1" firstCol="1" bandRow="1"/>
              <a:tblGrid>
                <a:gridCol w="1285476"/>
                <a:gridCol w="1286017"/>
                <a:gridCol w="1285476"/>
                <a:gridCol w="1286017"/>
              </a:tblGrid>
              <a:tr h="669789">
                <a:tc>
                  <a:txBody>
                    <a:bodyPr/>
                    <a:lstStyle/>
                    <a:p>
                      <a:pPr algn="ctr" rtl="1">
                        <a:lnSpc>
                          <a:spcPct val="200000"/>
                        </a:lnSpc>
                        <a:spcAft>
                          <a:spcPts val="0"/>
                        </a:spcAft>
                      </a:pPr>
                      <a:r>
                        <a:rPr lang="en-US" sz="2000" dirty="0" smtClean="0">
                          <a:effectLst/>
                          <a:latin typeface="B Nazanin+ Regular" pitchFamily="2" charset="-78"/>
                          <a:ea typeface="Calibri"/>
                          <a:cs typeface="B Nazanin+ Regular" pitchFamily="2" charset="-78"/>
                        </a:rPr>
                        <a:t>stage</a:t>
                      </a:r>
                      <a:endParaRPr lang="en-US" sz="2000" dirty="0">
                        <a:effectLst/>
                        <a:latin typeface="B Nazanin+ Regular" pitchFamily="2" charset="-78"/>
                        <a:ea typeface="Calibri"/>
                        <a:cs typeface="B Nazanin+ Regular" pitchFamily="2" charset="-78"/>
                      </a:endParaRPr>
                    </a:p>
                  </a:txBody>
                  <a:tcPr marL="62218" marR="62218" marT="46528"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000" b="1">
                          <a:effectLst/>
                          <a:latin typeface="Times New Roman"/>
                          <a:ea typeface="Calibri"/>
                          <a:cs typeface="B Titr"/>
                        </a:rPr>
                        <a:t>آنمی فقر آهن </a:t>
                      </a:r>
                      <a:endParaRPr lang="en-US" sz="900">
                        <a:effectLst/>
                        <a:latin typeface="Calibri"/>
                        <a:ea typeface="Calibri"/>
                        <a:cs typeface="Arial"/>
                      </a:endParaRPr>
                    </a:p>
                    <a:p>
                      <a:pPr algn="ctr" rtl="1">
                        <a:lnSpc>
                          <a:spcPct val="200000"/>
                        </a:lnSpc>
                        <a:spcAft>
                          <a:spcPts val="0"/>
                        </a:spcAft>
                      </a:pPr>
                      <a:r>
                        <a:rPr lang="fa-IR" sz="1000" b="1">
                          <a:effectLst/>
                          <a:latin typeface="Times New Roman"/>
                          <a:ea typeface="Calibri"/>
                          <a:cs typeface="B Titr"/>
                        </a:rPr>
                        <a:t>(15</a:t>
                      </a:r>
                      <a:r>
                        <a:rPr lang="en-US" sz="1000" b="1">
                          <a:effectLst/>
                          <a:latin typeface="Times New Roman"/>
                          <a:ea typeface="Calibri"/>
                          <a:cs typeface="B Titr"/>
                        </a:rPr>
                        <a:t>n=</a:t>
                      </a:r>
                      <a:r>
                        <a:rPr lang="fa-IR" sz="1000" b="1">
                          <a:effectLst/>
                          <a:latin typeface="Times New Roman"/>
                          <a:ea typeface="Calibri"/>
                          <a:cs typeface="B Titr"/>
                        </a:rPr>
                        <a:t>)</a:t>
                      </a:r>
                      <a:endParaRPr lang="en-US" sz="900">
                        <a:effectLst/>
                        <a:latin typeface="Calibri"/>
                        <a:ea typeface="Calibri"/>
                        <a:cs typeface="Arial"/>
                      </a:endParaRPr>
                    </a:p>
                  </a:txBody>
                  <a:tcPr marL="62218" marR="62218" marT="46528"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000" b="1">
                          <a:effectLst/>
                          <a:latin typeface="Times New Roman"/>
                          <a:ea typeface="Calibri"/>
                          <a:cs typeface="B Titr"/>
                        </a:rPr>
                        <a:t>آنمی همولیتیک </a:t>
                      </a:r>
                      <a:endParaRPr lang="en-US" sz="900">
                        <a:effectLst/>
                        <a:latin typeface="Calibri"/>
                        <a:ea typeface="Calibri"/>
                        <a:cs typeface="Arial"/>
                      </a:endParaRPr>
                    </a:p>
                    <a:p>
                      <a:pPr algn="ctr" rtl="1">
                        <a:lnSpc>
                          <a:spcPct val="200000"/>
                        </a:lnSpc>
                        <a:spcAft>
                          <a:spcPts val="0"/>
                        </a:spcAft>
                      </a:pPr>
                      <a:r>
                        <a:rPr lang="fa-IR" sz="1000" b="1">
                          <a:effectLst/>
                          <a:latin typeface="Times New Roman"/>
                          <a:ea typeface="Calibri"/>
                          <a:cs typeface="B Titr"/>
                        </a:rPr>
                        <a:t>(2</a:t>
                      </a:r>
                      <a:r>
                        <a:rPr lang="en-US" sz="1000" b="1">
                          <a:effectLst/>
                          <a:latin typeface="Times New Roman"/>
                          <a:ea typeface="Calibri"/>
                          <a:cs typeface="B Titr"/>
                        </a:rPr>
                        <a:t>n=</a:t>
                      </a:r>
                      <a:r>
                        <a:rPr lang="fa-IR" sz="1000" b="1">
                          <a:effectLst/>
                          <a:latin typeface="Times New Roman"/>
                          <a:ea typeface="Calibri"/>
                          <a:cs typeface="B Titr"/>
                        </a:rPr>
                        <a:t>)</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000" b="1">
                          <a:effectLst/>
                          <a:latin typeface="Times New Roman"/>
                          <a:ea typeface="Calibri"/>
                          <a:cs typeface="B Titr"/>
                        </a:rPr>
                        <a:t>آنمی بیماری های مزمن (16</a:t>
                      </a:r>
                      <a:r>
                        <a:rPr lang="en-US" sz="1000" b="1">
                          <a:effectLst/>
                          <a:latin typeface="Times New Roman"/>
                          <a:ea typeface="Calibri"/>
                          <a:cs typeface="B Titr"/>
                        </a:rPr>
                        <a:t>n=</a:t>
                      </a:r>
                      <a:r>
                        <a:rPr lang="fa-IR" sz="1000" b="1">
                          <a:effectLst/>
                          <a:latin typeface="Times New Roman"/>
                          <a:ea typeface="Calibri"/>
                          <a:cs typeface="B Titr"/>
                        </a:rPr>
                        <a:t>)</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67446">
                <a:tc>
                  <a:txBody>
                    <a:bodyPr/>
                    <a:lstStyle/>
                    <a:p>
                      <a:pPr algn="ctr" rtl="1">
                        <a:lnSpc>
                          <a:spcPct val="200000"/>
                        </a:lnSpc>
                        <a:spcAft>
                          <a:spcPts val="0"/>
                        </a:spcAft>
                      </a:pPr>
                      <a:r>
                        <a:rPr lang="en-US" sz="1100" b="1">
                          <a:effectLst/>
                          <a:latin typeface="Times New Roman"/>
                          <a:ea typeface="Calibri"/>
                          <a:cs typeface="B Titr"/>
                        </a:rPr>
                        <a:t>0</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446">
                <a:tc>
                  <a:txBody>
                    <a:bodyPr/>
                    <a:lstStyle/>
                    <a:p>
                      <a:pPr algn="ctr" rtl="1">
                        <a:lnSpc>
                          <a:spcPct val="200000"/>
                        </a:lnSpc>
                        <a:spcAft>
                          <a:spcPts val="0"/>
                        </a:spcAft>
                      </a:pPr>
                      <a:r>
                        <a:rPr lang="en-US" sz="1100" b="1">
                          <a:effectLst/>
                          <a:latin typeface="Times New Roman"/>
                          <a:ea typeface="Calibri"/>
                          <a:cs typeface="B Titr"/>
                        </a:rPr>
                        <a:t>1A</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446">
                <a:tc>
                  <a:txBody>
                    <a:bodyPr/>
                    <a:lstStyle/>
                    <a:p>
                      <a:pPr algn="ctr" rtl="1">
                        <a:lnSpc>
                          <a:spcPct val="200000"/>
                        </a:lnSpc>
                        <a:spcAft>
                          <a:spcPts val="0"/>
                        </a:spcAft>
                      </a:pPr>
                      <a:r>
                        <a:rPr lang="en-US" sz="1100" b="1">
                          <a:effectLst/>
                          <a:latin typeface="Times New Roman"/>
                          <a:ea typeface="Calibri"/>
                          <a:cs typeface="B Titr"/>
                        </a:rPr>
                        <a:t>1B</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446">
                <a:tc>
                  <a:txBody>
                    <a:bodyPr/>
                    <a:lstStyle/>
                    <a:p>
                      <a:pPr algn="ctr" rtl="1">
                        <a:lnSpc>
                          <a:spcPct val="200000"/>
                        </a:lnSpc>
                        <a:spcAft>
                          <a:spcPts val="0"/>
                        </a:spcAft>
                      </a:pPr>
                      <a:r>
                        <a:rPr lang="en-US" sz="1100" b="1">
                          <a:effectLst/>
                          <a:latin typeface="Times New Roman"/>
                          <a:ea typeface="Calibri"/>
                          <a:cs typeface="B Titr"/>
                        </a:rPr>
                        <a:t>2A</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3 ( 20 % )</a:t>
                      </a:r>
                      <a:endParaRPr lang="en-US" sz="900">
                        <a:effectLst/>
                        <a:latin typeface="Calibri"/>
                        <a:ea typeface="Calibri"/>
                        <a:cs typeface="Arial"/>
                      </a:endParaRPr>
                    </a:p>
                  </a:txBody>
                  <a:tcPr marL="62218" marR="62218" marT="46528"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446">
                <a:tc>
                  <a:txBody>
                    <a:bodyPr/>
                    <a:lstStyle/>
                    <a:p>
                      <a:pPr algn="ctr" rtl="1">
                        <a:lnSpc>
                          <a:spcPct val="200000"/>
                        </a:lnSpc>
                        <a:spcAft>
                          <a:spcPts val="0"/>
                        </a:spcAft>
                      </a:pPr>
                      <a:r>
                        <a:rPr lang="en-US" sz="1100" b="1">
                          <a:effectLst/>
                          <a:latin typeface="Times New Roman"/>
                          <a:ea typeface="Calibri"/>
                          <a:cs typeface="B Titr"/>
                        </a:rPr>
                        <a:t>2B</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446">
                <a:tc>
                  <a:txBody>
                    <a:bodyPr/>
                    <a:lstStyle/>
                    <a:p>
                      <a:pPr algn="ctr" rtl="1">
                        <a:lnSpc>
                          <a:spcPct val="200000"/>
                        </a:lnSpc>
                        <a:spcAft>
                          <a:spcPts val="0"/>
                        </a:spcAft>
                      </a:pPr>
                      <a:r>
                        <a:rPr lang="en-US" sz="1100" b="1">
                          <a:effectLst/>
                          <a:latin typeface="Times New Roman"/>
                          <a:ea typeface="Calibri"/>
                          <a:cs typeface="B Titr"/>
                        </a:rPr>
                        <a:t>3A</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6 ( 40 % )</a:t>
                      </a:r>
                      <a:endParaRPr lang="en-US" sz="900">
                        <a:effectLst/>
                        <a:latin typeface="Calibri"/>
                        <a:ea typeface="Calibri"/>
                        <a:cs typeface="Arial"/>
                      </a:endParaRPr>
                    </a:p>
                  </a:txBody>
                  <a:tcPr marL="62218" marR="62218" marT="46528"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1 ( 3/6 % )</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446">
                <a:tc>
                  <a:txBody>
                    <a:bodyPr/>
                    <a:lstStyle/>
                    <a:p>
                      <a:pPr algn="ctr" rtl="1">
                        <a:lnSpc>
                          <a:spcPct val="200000"/>
                        </a:lnSpc>
                        <a:spcAft>
                          <a:spcPts val="0"/>
                        </a:spcAft>
                      </a:pPr>
                      <a:r>
                        <a:rPr lang="en-US" sz="1100" b="1">
                          <a:effectLst/>
                          <a:latin typeface="Times New Roman"/>
                          <a:ea typeface="Calibri"/>
                          <a:cs typeface="B Titr"/>
                        </a:rPr>
                        <a:t>3B</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1 ( 7/6 % )</a:t>
                      </a:r>
                      <a:endParaRPr lang="en-US" sz="900">
                        <a:effectLst/>
                        <a:latin typeface="Calibri"/>
                        <a:ea typeface="Calibri"/>
                        <a:cs typeface="Arial"/>
                      </a:endParaRPr>
                    </a:p>
                  </a:txBody>
                  <a:tcPr marL="62218" marR="62218" marT="46528"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1 ( 50 % )</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1 ( 3/6 % )</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446">
                <a:tc>
                  <a:txBody>
                    <a:bodyPr/>
                    <a:lstStyle/>
                    <a:p>
                      <a:pPr algn="ctr" rtl="1">
                        <a:lnSpc>
                          <a:spcPct val="200000"/>
                        </a:lnSpc>
                        <a:spcAft>
                          <a:spcPts val="0"/>
                        </a:spcAft>
                      </a:pPr>
                      <a:r>
                        <a:rPr lang="en-US" sz="1100" b="1">
                          <a:effectLst/>
                          <a:latin typeface="Times New Roman"/>
                          <a:ea typeface="Calibri"/>
                          <a:cs typeface="B Titr"/>
                        </a:rPr>
                        <a:t>3C</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3 ( 20 % )</a:t>
                      </a:r>
                      <a:endParaRPr lang="en-US" sz="900">
                        <a:effectLst/>
                        <a:latin typeface="Calibri"/>
                        <a:ea typeface="Calibri"/>
                        <a:cs typeface="Arial"/>
                      </a:endParaRPr>
                    </a:p>
                  </a:txBody>
                  <a:tcPr marL="62218" marR="62218" marT="46528"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1 ( 50 % )</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dirty="0">
                          <a:effectLst/>
                          <a:latin typeface="Times New Roman"/>
                          <a:ea typeface="Calibri"/>
                          <a:cs typeface="B Nazanin"/>
                        </a:rPr>
                        <a:t>7 ( </a:t>
                      </a:r>
                      <a:r>
                        <a:rPr lang="fa-IR" sz="1200" dirty="0" smtClean="0">
                          <a:effectLst/>
                          <a:latin typeface="Times New Roman"/>
                          <a:ea typeface="Calibri"/>
                          <a:cs typeface="B Nazanin"/>
                        </a:rPr>
                        <a:t>43.7 </a:t>
                      </a:r>
                      <a:r>
                        <a:rPr lang="fa-IR" sz="1200" dirty="0">
                          <a:effectLst/>
                          <a:latin typeface="Times New Roman"/>
                          <a:ea typeface="Calibri"/>
                          <a:cs typeface="B Nazanin"/>
                        </a:rPr>
                        <a:t>% )</a:t>
                      </a:r>
                      <a:endParaRPr lang="en-US" sz="900" dirty="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7446">
                <a:tc>
                  <a:txBody>
                    <a:bodyPr/>
                    <a:lstStyle/>
                    <a:p>
                      <a:pPr algn="ctr" rtl="1">
                        <a:lnSpc>
                          <a:spcPct val="200000"/>
                        </a:lnSpc>
                        <a:spcAft>
                          <a:spcPts val="0"/>
                        </a:spcAft>
                      </a:pPr>
                      <a:r>
                        <a:rPr lang="en-US" sz="1100" b="1">
                          <a:effectLst/>
                          <a:latin typeface="Times New Roman"/>
                          <a:ea typeface="Calibri"/>
                          <a:cs typeface="B Titr"/>
                        </a:rPr>
                        <a:t>4</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2 ( 3/13 % )</a:t>
                      </a:r>
                      <a:endParaRPr lang="en-US" sz="900">
                        <a:effectLst/>
                        <a:latin typeface="Calibri"/>
                        <a:ea typeface="Calibri"/>
                        <a:cs typeface="Arial"/>
                      </a:endParaRPr>
                    </a:p>
                  </a:txBody>
                  <a:tcPr marL="62218" marR="62218" marT="46528"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a:effectLst/>
                          <a:latin typeface="Times New Roman"/>
                          <a:ea typeface="Calibri"/>
                          <a:cs typeface="B Nazanin"/>
                        </a:rPr>
                        <a:t>0</a:t>
                      </a:r>
                      <a:endParaRPr lang="en-US" sz="90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200000"/>
                        </a:lnSpc>
                        <a:spcAft>
                          <a:spcPts val="0"/>
                        </a:spcAft>
                      </a:pPr>
                      <a:r>
                        <a:rPr lang="fa-IR" sz="1200" dirty="0">
                          <a:effectLst/>
                          <a:latin typeface="Times New Roman"/>
                          <a:ea typeface="Calibri"/>
                          <a:cs typeface="B Nazanin"/>
                        </a:rPr>
                        <a:t>7 ( </a:t>
                      </a:r>
                      <a:r>
                        <a:rPr lang="fa-IR" sz="1200" dirty="0" smtClean="0">
                          <a:effectLst/>
                          <a:latin typeface="Times New Roman"/>
                          <a:ea typeface="Calibri"/>
                          <a:cs typeface="B Nazanin"/>
                        </a:rPr>
                        <a:t>43.7 </a:t>
                      </a:r>
                      <a:r>
                        <a:rPr lang="fa-IR" sz="1200" dirty="0">
                          <a:effectLst/>
                          <a:latin typeface="Times New Roman"/>
                          <a:ea typeface="Calibri"/>
                          <a:cs typeface="B Nazanin"/>
                        </a:rPr>
                        <a:t>% )</a:t>
                      </a:r>
                      <a:endParaRPr lang="en-US" sz="900" dirty="0">
                        <a:effectLst/>
                        <a:latin typeface="Calibri"/>
                        <a:ea typeface="Calibri"/>
                        <a:cs typeface="Arial"/>
                      </a:endParaRPr>
                    </a:p>
                  </a:txBody>
                  <a:tcPr marL="62218" marR="62218" marT="46528"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E3D4BFA0-37AC-4F93-950F-CAE346B58221}" type="slidenum">
              <a:rPr lang="fa-IR" smtClean="0"/>
              <a:t>24</a:t>
            </a:fld>
            <a:endParaRPr lang="fa-IR"/>
          </a:p>
        </p:txBody>
      </p:sp>
    </p:spTree>
    <p:extLst>
      <p:ext uri="{BB962C8B-B14F-4D97-AF65-F5344CB8AC3E}">
        <p14:creationId xmlns:p14="http://schemas.microsoft.com/office/powerpoint/2010/main" val="34386984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1800" b="1" dirty="0">
                <a:latin typeface="B Nazanin+ Regular" pitchFamily="2" charset="-78"/>
                <a:cs typeface="B Mitra" pitchFamily="2" charset="-78"/>
              </a:rPr>
              <a:t>نمودار فراوانی </a:t>
            </a:r>
            <a:r>
              <a:rPr lang="en-US" sz="1800" b="1" dirty="0">
                <a:latin typeface="B Nazanin+ Regular" pitchFamily="2" charset="-78"/>
                <a:cs typeface="B Mitra" pitchFamily="2" charset="-78"/>
              </a:rPr>
              <a:t>Stage</a:t>
            </a:r>
            <a:r>
              <a:rPr lang="fa-IR" sz="1800" b="1" dirty="0">
                <a:latin typeface="B Nazanin+ Regular" pitchFamily="2" charset="-78"/>
                <a:cs typeface="B Mitra" pitchFamily="2" charset="-78"/>
              </a:rPr>
              <a:t> کنسر</a:t>
            </a:r>
            <a:r>
              <a:rPr lang="ar-SA" sz="1800" b="1" dirty="0">
                <a:latin typeface="B Nazanin+ Regular" pitchFamily="2" charset="-78"/>
                <a:cs typeface="B Mitra" pitchFamily="2" charset="-78"/>
              </a:rPr>
              <a:t> بیماران به تفکیک هر یک از علل آنمی</a:t>
            </a:r>
            <a:endParaRPr lang="fa-IR" sz="1800" dirty="0">
              <a:latin typeface="B Nazanin+ Regular" pitchFamily="2" charset="-78"/>
              <a:cs typeface="B Mitra" pitchFamily="2" charset="-78"/>
            </a:endParaRPr>
          </a:p>
        </p:txBody>
      </p:sp>
      <p:sp>
        <p:nvSpPr>
          <p:cNvPr id="4" name="Slide Number Placeholder 3"/>
          <p:cNvSpPr>
            <a:spLocks noGrp="1"/>
          </p:cNvSpPr>
          <p:nvPr>
            <p:ph type="sldNum" sz="quarter" idx="12"/>
          </p:nvPr>
        </p:nvSpPr>
        <p:spPr/>
        <p:txBody>
          <a:bodyPr/>
          <a:lstStyle/>
          <a:p>
            <a:fld id="{E3D4BFA0-37AC-4F93-950F-CAE346B58221}" type="slidenum">
              <a:rPr lang="fa-IR" smtClean="0"/>
              <a:t>25</a:t>
            </a:fld>
            <a:endParaRPr lang="fa-IR"/>
          </a:p>
        </p:txBody>
      </p:sp>
      <p:graphicFrame>
        <p:nvGraphicFramePr>
          <p:cNvPr id="5" name="Content Placeholder 4"/>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828144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375320"/>
          </a:xfrm>
        </p:spPr>
        <p:txBody>
          <a:bodyPr>
            <a:noAutofit/>
          </a:bodyPr>
          <a:lstStyle/>
          <a:p>
            <a:pPr algn="r"/>
            <a:r>
              <a:rPr lang="fa-IR" sz="2000" dirty="0" smtClean="0">
                <a:solidFill>
                  <a:srgbClr val="C00000"/>
                </a:solidFill>
                <a:latin typeface="B Nazanin+ Regular" pitchFamily="2" charset="-78"/>
                <a:cs typeface="B Homa" pitchFamily="2" charset="-78"/>
              </a:rPr>
              <a:t>بحث و نتیجه گیری</a:t>
            </a:r>
            <a:endParaRPr lang="fa-IR" sz="2000" dirty="0">
              <a:solidFill>
                <a:srgbClr val="C00000"/>
              </a:solidFill>
              <a:latin typeface="B Nazanin+ Regular" pitchFamily="2" charset="-78"/>
              <a:cs typeface="B Homa" pitchFamily="2" charset="-78"/>
            </a:endParaRPr>
          </a:p>
        </p:txBody>
      </p:sp>
      <p:sp>
        <p:nvSpPr>
          <p:cNvPr id="3" name="Content Placeholder 2"/>
          <p:cNvSpPr>
            <a:spLocks noGrp="1"/>
          </p:cNvSpPr>
          <p:nvPr>
            <p:ph idx="1"/>
          </p:nvPr>
        </p:nvSpPr>
        <p:spPr>
          <a:xfrm>
            <a:off x="467544" y="980728"/>
            <a:ext cx="8229600" cy="4876800"/>
          </a:xfrm>
        </p:spPr>
        <p:txBody>
          <a:bodyPr>
            <a:normAutofit/>
          </a:bodyPr>
          <a:lstStyle/>
          <a:p>
            <a:r>
              <a:rPr lang="fa-IR" sz="1800" dirty="0">
                <a:latin typeface="B Nazanin+ Regular" pitchFamily="2" charset="-78"/>
                <a:cs typeface="B Nazanin" pitchFamily="2" charset="-78"/>
              </a:rPr>
              <a:t>در مطالعه حاضر نیز، ضمن بررسی 38 بیمار که غالباً مرد ( 8/65 % ) و با میانگین سنی </a:t>
            </a:r>
            <a:r>
              <a:rPr lang="ar-SA" sz="1800" dirty="0">
                <a:latin typeface="B Nazanin+ Regular" pitchFamily="2" charset="-78"/>
                <a:cs typeface="B Nazanin" pitchFamily="2" charset="-78"/>
              </a:rPr>
              <a:t>13</a:t>
            </a:r>
            <a:r>
              <a:rPr lang="fa-IR" sz="1800" dirty="0">
                <a:latin typeface="B Nazanin+ Regular" pitchFamily="2" charset="-78"/>
                <a:cs typeface="B Nazanin" pitchFamily="2" charset="-78"/>
              </a:rPr>
              <a:t>/62 </a:t>
            </a:r>
            <a:r>
              <a:rPr lang="ar-SA" sz="1800" dirty="0">
                <a:latin typeface="B Nazanin+ Regular" pitchFamily="2" charset="-78"/>
                <a:cs typeface="B Nazanin" pitchFamily="2" charset="-78"/>
              </a:rPr>
              <a:t>( ± 87/13 ) سال بودند، تنها 5 نفر ( 1/13 % ) از بیماران فاقد شواهد آنمی در آزمایشات بودند و آنمی در 9/86 % از بیماران دیده می شد</a:t>
            </a:r>
            <a:r>
              <a:rPr lang="ar-SA" sz="1800" dirty="0" smtClean="0">
                <a:latin typeface="B Nazanin+ Regular" pitchFamily="2" charset="-78"/>
                <a:cs typeface="B Nazanin" pitchFamily="2" charset="-78"/>
              </a:rPr>
              <a:t>.</a:t>
            </a:r>
            <a:endParaRPr lang="fa-IR" sz="1800" dirty="0">
              <a:latin typeface="B Nazanin+ Regular" pitchFamily="2" charset="-78"/>
              <a:cs typeface="B Nazanin" pitchFamily="2" charset="-78"/>
            </a:endParaRPr>
          </a:p>
          <a:p>
            <a:r>
              <a:rPr lang="ar-SA" sz="1800" dirty="0">
                <a:latin typeface="B Nazanin+ Regular" pitchFamily="2" charset="-78"/>
                <a:cs typeface="B Nazanin" pitchFamily="2" charset="-78"/>
              </a:rPr>
              <a:t>در بین علل فوق، فقر آهن عاملی است که بیش از سایر دلایل در مطالعات به آن اشاره شده است و از طرف دیگر، </a:t>
            </a:r>
            <a:r>
              <a:rPr lang="fa-IR" sz="1800" dirty="0">
                <a:latin typeface="B Nazanin+ Regular" pitchFamily="2" charset="-78"/>
                <a:cs typeface="B Nazanin" pitchFamily="2" charset="-78"/>
              </a:rPr>
              <a:t>مشکلات و ناهنجاری های دستگاه گوارش فوقانی منبع مهمی برای آنمی فقر آهن هستند که اغلب نادیده گرفته می شوند. و آنمي بيماري هاي مزمن نيز علت شايع ديگري است كه در مطالعات قبلي كمتر به آن توجه شده است . </a:t>
            </a:r>
            <a:endParaRPr lang="fa-IR" sz="1800" dirty="0" smtClean="0">
              <a:latin typeface="B Nazanin+ Regular" pitchFamily="2" charset="-78"/>
              <a:cs typeface="B Nazanin" pitchFamily="2" charset="-78"/>
            </a:endParaRPr>
          </a:p>
          <a:p>
            <a:r>
              <a:rPr lang="fa-IR" sz="1800" dirty="0">
                <a:latin typeface="B Nazanin+ Regular" pitchFamily="2" charset="-78"/>
                <a:cs typeface="B Nazanin" pitchFamily="2" charset="-78"/>
              </a:rPr>
              <a:t>در مطالعه حاضر آنمی بیماری های مزمن با 16 مورد ( 1/42 % ) بیشترین فراوانی را بین بیماران داشت و پس از آن، آنمی فقرآهن با 15 مورد ( 5/39 % ) و آنمی همولیتیک با 2 مورد ( 3/5 % ) در بیماران مشاهده شدند.</a:t>
            </a:r>
            <a:endParaRPr lang="en-US" sz="1800" dirty="0">
              <a:latin typeface="B Nazanin+ Regular" pitchFamily="2" charset="-78"/>
              <a:cs typeface="B Nazanin" pitchFamily="2" charset="-78"/>
            </a:endParaRPr>
          </a:p>
          <a:p>
            <a:r>
              <a:rPr lang="fa-IR" sz="1800" dirty="0">
                <a:latin typeface="B Nazanin+ Regular" pitchFamily="2" charset="-78"/>
                <a:cs typeface="B Nazanin" pitchFamily="2" charset="-78"/>
              </a:rPr>
              <a:t>نکته قابل ذکر دیگر ضمن بررسی نتایج، این بود که درصد فراوانی بروز آنمی بیماری های مزمن در بیماران با </a:t>
            </a:r>
            <a:r>
              <a:rPr lang="en-US" sz="1800" dirty="0">
                <a:latin typeface="B Nazanin+ Regular" pitchFamily="2" charset="-78"/>
                <a:cs typeface="B Nazanin" pitchFamily="2" charset="-78"/>
              </a:rPr>
              <a:t>Stage</a:t>
            </a:r>
            <a:r>
              <a:rPr lang="fa-IR" sz="1800" dirty="0">
                <a:latin typeface="B Nazanin+ Regular" pitchFamily="2" charset="-78"/>
                <a:cs typeface="B Nazanin" pitchFamily="2" charset="-78"/>
              </a:rPr>
              <a:t> بالاتر بیماری و در رده سنی بالاتر، بیشتر بود و این مسئله می تواند به علت شيوع بيشتر سرطان معده در افراد مسن و شيوع موارد پيشرفته سرطان معده در مطالعه ما باشد كه به شيوع بالاي آنمي بيماري هاي مزمن در بين بيماران كمك كند </a:t>
            </a:r>
            <a:endParaRPr lang="fa-IR" sz="1800" dirty="0" smtClean="0">
              <a:latin typeface="B Nazanin+ Regular" pitchFamily="2" charset="-78"/>
              <a:cs typeface="B Nazanin" pitchFamily="2" charset="-78"/>
            </a:endParaRPr>
          </a:p>
          <a:p>
            <a:endParaRPr lang="en-US" sz="1800" dirty="0">
              <a:latin typeface="B Nazanin+ Regular" pitchFamily="2" charset="-78"/>
              <a:cs typeface="B Nazanin+ Regular" pitchFamily="2" charset="-78"/>
            </a:endParaRPr>
          </a:p>
        </p:txBody>
      </p:sp>
      <p:sp>
        <p:nvSpPr>
          <p:cNvPr id="4" name="Slide Number Placeholder 3"/>
          <p:cNvSpPr>
            <a:spLocks noGrp="1"/>
          </p:cNvSpPr>
          <p:nvPr>
            <p:ph type="sldNum" sz="quarter" idx="12"/>
          </p:nvPr>
        </p:nvSpPr>
        <p:spPr/>
        <p:txBody>
          <a:bodyPr/>
          <a:lstStyle/>
          <a:p>
            <a:fld id="{E3D4BFA0-37AC-4F93-950F-CAE346B58221}" type="slidenum">
              <a:rPr lang="fa-IR" smtClean="0"/>
              <a:t>26</a:t>
            </a:fld>
            <a:endParaRPr lang="fa-IR"/>
          </a:p>
        </p:txBody>
      </p:sp>
    </p:spTree>
    <p:extLst>
      <p:ext uri="{BB962C8B-B14F-4D97-AF65-F5344CB8AC3E}">
        <p14:creationId xmlns:p14="http://schemas.microsoft.com/office/powerpoint/2010/main" val="35394043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fa-IR" dirty="0">
                <a:latin typeface="B Nazanin+ Regular" pitchFamily="2" charset="-78"/>
                <a:cs typeface="B Mitra" pitchFamily="2" charset="-78"/>
              </a:rPr>
              <a:t>نتایج این مطالعه با نشان دادن شیوع بالای آنمی ( 9/86 % ) در مبتلایان به آدنوکارسیوم معده، اهمیت پرداختن سیستم های غربالگری نظام سلامت به این موضوع را بیش از پیش روشن ساخت. فراوانی بالای آنمی بیماری های مزمن و آنمی فقرآهن در بیماران مطالعه اهميت بازنگري به الگوريتم هاي تشخيصي آنمي را ضروري مي سازد و علاوه بر لزوم بررسی منشا كم خوني در دستگاه گوارش كه در برخورد مرسوم به آنمي فقر آهن مورد توجه قرار مي گيرد . در مواجهه با آنمي بيماري هاي مزمن نيز بايد توجه به شرح حال گيري و درصورت لزوم بررسي هاي اندوسكوپيك دستگاه گوارش جهت يافتن اتيولوژي هايي همچون سرطان معده نمود. </a:t>
            </a:r>
          </a:p>
        </p:txBody>
      </p:sp>
      <p:sp>
        <p:nvSpPr>
          <p:cNvPr id="4" name="Slide Number Placeholder 3"/>
          <p:cNvSpPr>
            <a:spLocks noGrp="1"/>
          </p:cNvSpPr>
          <p:nvPr>
            <p:ph type="sldNum" sz="quarter" idx="12"/>
          </p:nvPr>
        </p:nvSpPr>
        <p:spPr/>
        <p:txBody>
          <a:bodyPr/>
          <a:lstStyle/>
          <a:p>
            <a:fld id="{E3D4BFA0-37AC-4F93-950F-CAE346B58221}" type="slidenum">
              <a:rPr lang="fa-IR" smtClean="0"/>
              <a:t>27</a:t>
            </a:fld>
            <a:endParaRPr lang="fa-IR"/>
          </a:p>
        </p:txBody>
      </p:sp>
    </p:spTree>
    <p:extLst>
      <p:ext uri="{BB962C8B-B14F-4D97-AF65-F5344CB8AC3E}">
        <p14:creationId xmlns:p14="http://schemas.microsoft.com/office/powerpoint/2010/main" val="3560026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endParaRPr lang="fa-IR" dirty="0"/>
          </a:p>
        </p:txBody>
      </p:sp>
      <p:sp>
        <p:nvSpPr>
          <p:cNvPr id="4" name="Slide Number Placeholder 3"/>
          <p:cNvSpPr>
            <a:spLocks noGrp="1"/>
          </p:cNvSpPr>
          <p:nvPr>
            <p:ph type="sldNum" sz="quarter" idx="12"/>
          </p:nvPr>
        </p:nvSpPr>
        <p:spPr/>
        <p:txBody>
          <a:bodyPr/>
          <a:lstStyle/>
          <a:p>
            <a:fld id="{E3D4BFA0-37AC-4F93-950F-CAE346B58221}" type="slidenum">
              <a:rPr lang="fa-IR" smtClean="0"/>
              <a:t>28</a:t>
            </a:fld>
            <a:endParaRPr lang="fa-IR"/>
          </a:p>
        </p:txBody>
      </p:sp>
    </p:spTree>
    <p:extLst>
      <p:ext uri="{BB962C8B-B14F-4D97-AF65-F5344CB8AC3E}">
        <p14:creationId xmlns:p14="http://schemas.microsoft.com/office/powerpoint/2010/main" val="28128751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408712"/>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endParaRPr lang="fa-IR" dirty="0" smtClean="0">
              <a:latin typeface="B Nazanin+ Regular" pitchFamily="2" charset="-78"/>
              <a:cs typeface="B Nazanin+ Regular" pitchFamily="2" charset="-78"/>
            </a:endParaRPr>
          </a:p>
          <a:p>
            <a:r>
              <a:rPr lang="fa-IR" dirty="0" smtClean="0">
                <a:latin typeface="B Nazanin+ Regular" pitchFamily="2" charset="-78"/>
                <a:cs typeface="B Mitra" pitchFamily="2" charset="-78"/>
              </a:rPr>
              <a:t>با </a:t>
            </a:r>
            <a:r>
              <a:rPr lang="fa-IR" dirty="0">
                <a:latin typeface="B Nazanin+ Regular" pitchFamily="2" charset="-78"/>
                <a:cs typeface="B Mitra" pitchFamily="2" charset="-78"/>
              </a:rPr>
              <a:t>توجه به شیوع بالای سرطان معده در جهان و به ویژه در ایران، خونریزی های مزمن ناشی از آن، سوء تغذیه و سوء جذب آهن در این بیماران، مداخلات جراحی، مصرف داروهای شیمی درمانی سرکوب كننده مغز استخوان و گسترش بيماري همراه با توليد سيتوكين هاي مهار كننده خونسازي که به نوبه خود خطر ابتلا به کم خونی ( آنمي) را در این بیماران افزایش می دهد و از آنجایی که در ایران مطالعه ای در این زمینه صورت نگرفته است، بر آن شدیم تا با اجرای مطالعه حاضر، ضمن بررسی شیوع آنمی و علل آن در بیماران دارای سرطان معده، گام مثبتی را جهت ارائه راهکارهای درمانی، افزایش کیفیت زندگی و کاهش بار تحمیل شده به بیمار و نظام سلامت برداریم</a:t>
            </a:r>
            <a:r>
              <a:rPr lang="fa-IR" dirty="0" smtClean="0">
                <a:latin typeface="B Nazanin+ Regular" pitchFamily="2" charset="-78"/>
                <a:cs typeface="B Mitra" pitchFamily="2" charset="-78"/>
              </a:rPr>
              <a:t>.</a:t>
            </a:r>
          </a:p>
          <a:p>
            <a:pPr marL="0" indent="0">
              <a:buNone/>
            </a:pPr>
            <a:endParaRPr lang="fa-IR" dirty="0"/>
          </a:p>
          <a:p>
            <a:r>
              <a:rPr lang="fa-IR" sz="3600" dirty="0">
                <a:ln>
                  <a:solidFill>
                    <a:srgbClr val="FF0000"/>
                  </a:solidFill>
                </a:ln>
                <a:latin typeface="B Nazanin+ Regular" pitchFamily="2" charset="-78"/>
                <a:cs typeface="B Nazanin+ Regular" pitchFamily="2" charset="-78"/>
              </a:rPr>
              <a:t>مواد و روش </a:t>
            </a:r>
            <a:r>
              <a:rPr lang="fa-IR" sz="3600" dirty="0" smtClean="0">
                <a:ln>
                  <a:solidFill>
                    <a:srgbClr val="FF0000"/>
                  </a:solidFill>
                </a:ln>
                <a:latin typeface="B Nazanin+ Regular" pitchFamily="2" charset="-78"/>
                <a:cs typeface="B Nazanin+ Regular" pitchFamily="2" charset="-78"/>
              </a:rPr>
              <a:t>ها</a:t>
            </a:r>
          </a:p>
          <a:p>
            <a:r>
              <a:rPr lang="fa-IR" dirty="0" smtClean="0">
                <a:latin typeface="B Nazanin+ Regular" pitchFamily="2" charset="-78"/>
                <a:cs typeface="B Mitra" pitchFamily="2" charset="-78"/>
              </a:rPr>
              <a:t>این </a:t>
            </a:r>
            <a:r>
              <a:rPr lang="fa-IR" dirty="0">
                <a:latin typeface="B Nazanin+ Regular" pitchFamily="2" charset="-78"/>
                <a:cs typeface="B Mitra" pitchFamily="2" charset="-78"/>
              </a:rPr>
              <a:t>مطالعه مقطعی توصیفی به بررسی تمام بیماران </a:t>
            </a:r>
            <a:r>
              <a:rPr lang="en-US" dirty="0">
                <a:latin typeface="B Nazanin+ Regular" pitchFamily="2" charset="-78"/>
                <a:cs typeface="B Mitra" pitchFamily="2" charset="-78"/>
              </a:rPr>
              <a:t>new case </a:t>
            </a:r>
            <a:r>
              <a:rPr lang="fa-IR" dirty="0">
                <a:latin typeface="B Nazanin+ Regular" pitchFamily="2" charset="-78"/>
                <a:cs typeface="B Mitra" pitchFamily="2" charset="-78"/>
              </a:rPr>
              <a:t>مبتلا به کنسر معده از نوع آدنوکارسینوم که تحت </a:t>
            </a:r>
            <a:r>
              <a:rPr lang="en-US" dirty="0">
                <a:latin typeface="B Nazanin+ Regular" pitchFamily="2" charset="-78"/>
                <a:cs typeface="B Mitra" pitchFamily="2" charset="-78"/>
              </a:rPr>
              <a:t>staging </a:t>
            </a:r>
            <a:r>
              <a:rPr lang="fa-IR" dirty="0">
                <a:latin typeface="B Nazanin+ Regular" pitchFamily="2" charset="-78"/>
                <a:cs typeface="B Mitra" pitchFamily="2" charset="-78"/>
              </a:rPr>
              <a:t>قرارگرفته اند و به بیمارستان فیروزگر تهران در بازه زمانی یک ساله از اسفند ماه 1399 تا اسفند ماه 1400 مراجعه کرده اند، پرداخته است. اطلاعات دموگرافیک بیماران شامل سوابق بیماری های قبلی، روش های درمان و جراحی ها و سوابق پزشکی آزمایشگاهی بیماران شامل غلظت هموگلوبین، میزان گلبول های قرمز خون، شمارش رتیکولوسیت ها، آهن سرم، ظرفیت کل اتصال آهن (</a:t>
            </a:r>
            <a:r>
              <a:rPr lang="en-US" dirty="0">
                <a:latin typeface="B Nazanin+ Regular" pitchFamily="2" charset="-78"/>
                <a:cs typeface="B Mitra" pitchFamily="2" charset="-78"/>
              </a:rPr>
              <a:t>TIBC) ، </a:t>
            </a:r>
            <a:r>
              <a:rPr lang="fa-IR" dirty="0">
                <a:latin typeface="B Nazanin+ Regular" pitchFamily="2" charset="-78"/>
                <a:cs typeface="B Mitra" pitchFamily="2" charset="-78"/>
              </a:rPr>
              <a:t>ظرفیت اشباع ترانسفرین، </a:t>
            </a:r>
            <a:r>
              <a:rPr lang="en-US" dirty="0">
                <a:latin typeface="B Nazanin+ Regular" pitchFamily="2" charset="-78"/>
                <a:cs typeface="B Mitra" pitchFamily="2" charset="-78"/>
              </a:rPr>
              <a:t>CRP </a:t>
            </a:r>
            <a:r>
              <a:rPr lang="fa-IR" dirty="0">
                <a:latin typeface="B Nazanin+ Regular" pitchFamily="2" charset="-78"/>
                <a:cs typeface="B Mitra" pitchFamily="2" charset="-78"/>
              </a:rPr>
              <a:t>و میزان فریتین بیماران در زمان مراجعه به درمانگاه انکولوژی در یک فرم از پیش طراحی شده بر اساس متغیرها ثبت گردید. در نهایت ضمن آنالیز داده ها توسط نرم افزار </a:t>
            </a:r>
            <a:r>
              <a:rPr lang="en-US" dirty="0">
                <a:latin typeface="B Nazanin+ Regular" pitchFamily="2" charset="-78"/>
                <a:cs typeface="B Mitra" pitchFamily="2" charset="-78"/>
              </a:rPr>
              <a:t>SPSS </a:t>
            </a:r>
            <a:r>
              <a:rPr lang="fa-IR" dirty="0">
                <a:latin typeface="B Nazanin+ Regular" pitchFamily="2" charset="-78"/>
                <a:cs typeface="B Mitra" pitchFamily="2" charset="-78"/>
              </a:rPr>
              <a:t>نسخه 26، میزان شیوع آنمی فقر آهن، آنمی همولیتیک، آنمی مگالوبلاستیک و آنمی بیماری های مزمن بر اساس اهداف مطالعه به دست آمد</a:t>
            </a:r>
            <a:r>
              <a:rPr lang="fa-IR" dirty="0" smtClean="0">
                <a:latin typeface="B Nazanin+ Regular" pitchFamily="2" charset="-78"/>
                <a:cs typeface="B Mitra" pitchFamily="2" charset="-78"/>
              </a:rPr>
              <a:t>.</a:t>
            </a:r>
            <a:endParaRPr lang="fa-IR" dirty="0">
              <a:latin typeface="B Nazanin+ Regular" pitchFamily="2" charset="-78"/>
              <a:cs typeface="B Mitra" pitchFamily="2" charset="-78"/>
            </a:endParaRPr>
          </a:p>
        </p:txBody>
      </p:sp>
      <p:sp>
        <p:nvSpPr>
          <p:cNvPr id="4" name="Slide Number Placeholder 3"/>
          <p:cNvSpPr>
            <a:spLocks noGrp="1"/>
          </p:cNvSpPr>
          <p:nvPr>
            <p:ph type="sldNum" sz="quarter" idx="12"/>
          </p:nvPr>
        </p:nvSpPr>
        <p:spPr/>
        <p:txBody>
          <a:bodyPr/>
          <a:lstStyle/>
          <a:p>
            <a:fld id="{E3D4BFA0-37AC-4F93-950F-CAE346B58221}" type="slidenum">
              <a:rPr lang="fa-IR" smtClean="0"/>
              <a:t>3</a:t>
            </a:fld>
            <a:endParaRPr lang="fa-IR"/>
          </a:p>
        </p:txBody>
      </p:sp>
    </p:spTree>
    <p:extLst>
      <p:ext uri="{BB962C8B-B14F-4D97-AF65-F5344CB8AC3E}">
        <p14:creationId xmlns:p14="http://schemas.microsoft.com/office/powerpoint/2010/main" val="39798308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a:latin typeface="B Nazanin+ Regular" pitchFamily="2" charset="-78"/>
                <a:cs typeface="B Mitra" pitchFamily="2" charset="-78"/>
              </a:rPr>
              <a:t>در این مطالعه ضمن بررسی 38 بیمار که غالباً مرد </a:t>
            </a:r>
            <a:r>
              <a:rPr lang="fa-IR" dirty="0" smtClean="0">
                <a:latin typeface="B Nazanin+ Regular" pitchFamily="2" charset="-78"/>
                <a:cs typeface="B Mitra" pitchFamily="2" charset="-78"/>
              </a:rPr>
              <a:t>(65.8% </a:t>
            </a:r>
            <a:r>
              <a:rPr lang="fa-IR" dirty="0">
                <a:latin typeface="B Nazanin+ Regular" pitchFamily="2" charset="-78"/>
                <a:cs typeface="B Mitra" pitchFamily="2" charset="-78"/>
              </a:rPr>
              <a:t>) و با میانگین سنی </a:t>
            </a:r>
            <a:r>
              <a:rPr lang="fa-IR" dirty="0" smtClean="0">
                <a:latin typeface="B Nazanin+ Regular" pitchFamily="2" charset="-78"/>
                <a:cs typeface="B Mitra" pitchFamily="2" charset="-78"/>
              </a:rPr>
              <a:t>62.13</a:t>
            </a:r>
            <a:r>
              <a:rPr lang="ar-SA" dirty="0" smtClean="0">
                <a:latin typeface="B Nazanin+ Regular" pitchFamily="2" charset="-78"/>
                <a:cs typeface="B Mitra" pitchFamily="2" charset="-78"/>
              </a:rPr>
              <a:t>( </a:t>
            </a:r>
            <a:r>
              <a:rPr lang="ar-SA" dirty="0">
                <a:latin typeface="B Nazanin+ Regular" pitchFamily="2" charset="-78"/>
                <a:cs typeface="B Mitra" pitchFamily="2" charset="-78"/>
              </a:rPr>
              <a:t>± 87/13 ) سال بودند، تنها 5 نفر </a:t>
            </a:r>
            <a:r>
              <a:rPr lang="fa-IR" dirty="0" smtClean="0">
                <a:latin typeface="B Nazanin+ Regular" pitchFamily="2" charset="-78"/>
                <a:cs typeface="B Mitra" pitchFamily="2" charset="-78"/>
              </a:rPr>
              <a:t>13.1</a:t>
            </a:r>
            <a:r>
              <a:rPr lang="ar-SA" dirty="0" smtClean="0">
                <a:latin typeface="B Nazanin+ Regular" pitchFamily="2" charset="-78"/>
                <a:cs typeface="B Mitra" pitchFamily="2" charset="-78"/>
              </a:rPr>
              <a:t> </a:t>
            </a:r>
            <a:r>
              <a:rPr lang="ar-SA" dirty="0">
                <a:latin typeface="B Nazanin+ Regular" pitchFamily="2" charset="-78"/>
                <a:cs typeface="B Mitra" pitchFamily="2" charset="-78"/>
              </a:rPr>
              <a:t>% ) از بیماران فاقد شواهد آنمی در آزمایشات بودند و آنمی در </a:t>
            </a:r>
            <a:r>
              <a:rPr lang="fa-IR" dirty="0" smtClean="0">
                <a:latin typeface="B Nazanin+ Regular" pitchFamily="2" charset="-78"/>
                <a:cs typeface="B Mitra" pitchFamily="2" charset="-78"/>
              </a:rPr>
              <a:t>86.9</a:t>
            </a:r>
            <a:r>
              <a:rPr lang="ar-SA" dirty="0" smtClean="0">
                <a:latin typeface="B Nazanin+ Regular" pitchFamily="2" charset="-78"/>
                <a:cs typeface="B Mitra" pitchFamily="2" charset="-78"/>
              </a:rPr>
              <a:t> </a:t>
            </a:r>
            <a:r>
              <a:rPr lang="ar-SA" dirty="0">
                <a:latin typeface="B Nazanin+ Regular" pitchFamily="2" charset="-78"/>
                <a:cs typeface="B Mitra" pitchFamily="2" charset="-78"/>
              </a:rPr>
              <a:t>% از بیماران دیده می شد. </a:t>
            </a:r>
            <a:r>
              <a:rPr lang="fa-IR" dirty="0">
                <a:latin typeface="B Nazanin+ Regular" pitchFamily="2" charset="-78"/>
                <a:cs typeface="B Mitra" pitchFamily="2" charset="-78"/>
              </a:rPr>
              <a:t>آنمی بیماری های مزمن با 16 مورد ( </a:t>
            </a:r>
            <a:r>
              <a:rPr lang="fa-IR" dirty="0" smtClean="0">
                <a:latin typeface="B Nazanin+ Regular" pitchFamily="2" charset="-78"/>
                <a:cs typeface="B Mitra" pitchFamily="2" charset="-78"/>
              </a:rPr>
              <a:t>42.1 </a:t>
            </a:r>
            <a:r>
              <a:rPr lang="fa-IR" dirty="0">
                <a:latin typeface="B Nazanin+ Regular" pitchFamily="2" charset="-78"/>
                <a:cs typeface="B Mitra" pitchFamily="2" charset="-78"/>
              </a:rPr>
              <a:t>% ) بیشترین فراوانی را بین بیماران داشت و پس از آن، آنمی فقرآهن با 15 مورد </a:t>
            </a:r>
            <a:r>
              <a:rPr lang="fa-IR" dirty="0" smtClean="0">
                <a:latin typeface="B Nazanin+ Regular" pitchFamily="2" charset="-78"/>
                <a:cs typeface="B Mitra" pitchFamily="2" charset="-78"/>
              </a:rPr>
              <a:t>39.5 </a:t>
            </a:r>
            <a:r>
              <a:rPr lang="fa-IR" dirty="0">
                <a:latin typeface="B Nazanin+ Regular" pitchFamily="2" charset="-78"/>
                <a:cs typeface="B Mitra" pitchFamily="2" charset="-78"/>
              </a:rPr>
              <a:t>% ) و آنمی همولیتیک با 2 مورد ( </a:t>
            </a:r>
            <a:r>
              <a:rPr lang="fa-IR" dirty="0" smtClean="0">
                <a:latin typeface="B Nazanin+ Regular" pitchFamily="2" charset="-78"/>
                <a:cs typeface="B Mitra" pitchFamily="2" charset="-78"/>
              </a:rPr>
              <a:t>5.3 </a:t>
            </a:r>
            <a:r>
              <a:rPr lang="fa-IR" dirty="0">
                <a:latin typeface="B Nazanin+ Regular" pitchFamily="2" charset="-78"/>
                <a:cs typeface="B Mitra" pitchFamily="2" charset="-78"/>
              </a:rPr>
              <a:t>% ) در بیماران مشاهده شدند.</a:t>
            </a:r>
          </a:p>
        </p:txBody>
      </p:sp>
      <p:sp>
        <p:nvSpPr>
          <p:cNvPr id="3" name="Slide Number Placeholder 2"/>
          <p:cNvSpPr>
            <a:spLocks noGrp="1"/>
          </p:cNvSpPr>
          <p:nvPr>
            <p:ph type="sldNum" sz="quarter" idx="12"/>
          </p:nvPr>
        </p:nvSpPr>
        <p:spPr/>
        <p:txBody>
          <a:bodyPr/>
          <a:lstStyle/>
          <a:p>
            <a:fld id="{E3D4BFA0-37AC-4F93-950F-CAE346B58221}" type="slidenum">
              <a:rPr lang="fa-IR" smtClean="0"/>
              <a:t>4</a:t>
            </a:fld>
            <a:endParaRPr lang="fa-IR"/>
          </a:p>
        </p:txBody>
      </p:sp>
      <p:sp>
        <p:nvSpPr>
          <p:cNvPr id="4" name="Title 3"/>
          <p:cNvSpPr>
            <a:spLocks noGrp="1"/>
          </p:cNvSpPr>
          <p:nvPr>
            <p:ph type="title"/>
          </p:nvPr>
        </p:nvSpPr>
        <p:spPr/>
        <p:txBody>
          <a:bodyPr>
            <a:normAutofit/>
          </a:bodyPr>
          <a:lstStyle/>
          <a:p>
            <a:pPr algn="r"/>
            <a:r>
              <a:rPr lang="fa-IR" dirty="0" smtClean="0">
                <a:solidFill>
                  <a:schemeClr val="accent2"/>
                </a:solidFill>
                <a:latin typeface="B Nazanin+ Regular" pitchFamily="2" charset="-78"/>
                <a:cs typeface="B Nazanin+ Regular" pitchFamily="2" charset="-78"/>
              </a:rPr>
              <a:t>نتایج</a:t>
            </a:r>
            <a:r>
              <a:rPr lang="fa-IR" dirty="0" smtClean="0">
                <a:latin typeface="B Nazanin+ Regular" pitchFamily="2" charset="-78"/>
                <a:cs typeface="B Nazanin+ Regular" pitchFamily="2" charset="-78"/>
              </a:rPr>
              <a:t>:</a:t>
            </a:r>
            <a:endParaRPr lang="fa-IR" dirty="0">
              <a:latin typeface="B Nazanin+ Regular" pitchFamily="2" charset="-78"/>
              <a:cs typeface="B Nazanin+ Regular" pitchFamily="2" charset="-78"/>
            </a:endParaRPr>
          </a:p>
        </p:txBody>
      </p:sp>
    </p:spTree>
    <p:extLst>
      <p:ext uri="{BB962C8B-B14F-4D97-AF65-F5344CB8AC3E}">
        <p14:creationId xmlns:p14="http://schemas.microsoft.com/office/powerpoint/2010/main" val="30942449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a-IR" dirty="0">
                <a:latin typeface="B Nazanin+ Regular" pitchFamily="2" charset="-78"/>
                <a:cs typeface="B Mitra" pitchFamily="2" charset="-78"/>
              </a:rPr>
              <a:t>نتایج این مطالعه با نشان دادن شیوع بالای آنمی ( 9/86 % ) در مبتلایان به آدنوکارسیوم معده، اهمیت پرداختن سیستم های غربالگری نظام سلامت به این موضوع را بیش از پیش روشن ساخت. فراوانی كم خوني بيماري هاي مزمن به ويژه در بيماران مبتلا به سرطان معده پيشرفته ، اهميت گرفتن شرح حال بيماري هاي گوارشي به ويژه علايم مربوط به سرطان معده و انجام بررسي هاي تشخيصي سريع تر جهت اين نوع سرطان شايع و شك در بيماران مبتلا به اين كم خوني را مشخص مي سازد ، بررسي هايي كه تا پيش از اين تنها در زمان برخورد با موارد كم خوني فقر آهن صورت مي پذيرفته است.</a:t>
            </a:r>
          </a:p>
        </p:txBody>
      </p:sp>
      <p:sp>
        <p:nvSpPr>
          <p:cNvPr id="3" name="Slide Number Placeholder 2"/>
          <p:cNvSpPr>
            <a:spLocks noGrp="1"/>
          </p:cNvSpPr>
          <p:nvPr>
            <p:ph type="sldNum" sz="quarter" idx="12"/>
          </p:nvPr>
        </p:nvSpPr>
        <p:spPr/>
        <p:txBody>
          <a:bodyPr/>
          <a:lstStyle/>
          <a:p>
            <a:fld id="{E3D4BFA0-37AC-4F93-950F-CAE346B58221}" type="slidenum">
              <a:rPr lang="fa-IR" smtClean="0"/>
              <a:t>5</a:t>
            </a:fld>
            <a:endParaRPr lang="fa-IR"/>
          </a:p>
        </p:txBody>
      </p:sp>
      <p:sp>
        <p:nvSpPr>
          <p:cNvPr id="4" name="Title 3"/>
          <p:cNvSpPr>
            <a:spLocks noGrp="1"/>
          </p:cNvSpPr>
          <p:nvPr>
            <p:ph type="title"/>
          </p:nvPr>
        </p:nvSpPr>
        <p:spPr/>
        <p:txBody>
          <a:bodyPr/>
          <a:lstStyle/>
          <a:p>
            <a:pPr algn="r"/>
            <a:r>
              <a:rPr lang="fa-IR" u="sng" dirty="0">
                <a:solidFill>
                  <a:srgbClr val="FF0000"/>
                </a:solidFill>
                <a:effectLst/>
                <a:latin typeface="B Nazanin+ Regular" pitchFamily="2" charset="-78"/>
                <a:cs typeface="B Nazanin+ Regular" pitchFamily="2" charset="-78"/>
              </a:rPr>
              <a:t>بحث و نتیجه گیری</a:t>
            </a:r>
            <a:r>
              <a:rPr lang="fa-IR" u="sng" dirty="0">
                <a:solidFill>
                  <a:srgbClr val="FF0000"/>
                </a:solidFill>
                <a:effectLst/>
              </a:rPr>
              <a:t>:</a:t>
            </a:r>
            <a:endParaRPr lang="fa-IR" dirty="0">
              <a:solidFill>
                <a:srgbClr val="FF0000"/>
              </a:solidFill>
            </a:endParaRPr>
          </a:p>
        </p:txBody>
      </p:sp>
    </p:spTree>
    <p:extLst>
      <p:ext uri="{BB962C8B-B14F-4D97-AF65-F5344CB8AC3E}">
        <p14:creationId xmlns:p14="http://schemas.microsoft.com/office/powerpoint/2010/main" val="22822149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lstStyle/>
          <a:p>
            <a:pPr marL="0" indent="0">
              <a:buNone/>
            </a:pPr>
            <a:r>
              <a:rPr lang="fa-IR" dirty="0">
                <a:ln>
                  <a:solidFill>
                    <a:srgbClr val="FF0000"/>
                  </a:solidFill>
                </a:ln>
                <a:latin typeface="Times New Roman"/>
                <a:ea typeface="Calibri"/>
                <a:cs typeface="B Titr"/>
              </a:rPr>
              <a:t>بیان مسئله</a:t>
            </a:r>
            <a:endParaRPr lang="fa-IR" dirty="0">
              <a:ln>
                <a:solidFill>
                  <a:srgbClr val="FF0000"/>
                </a:solidFill>
              </a:ln>
            </a:endParaRPr>
          </a:p>
        </p:txBody>
      </p:sp>
      <p:sp>
        <p:nvSpPr>
          <p:cNvPr id="3" name="Content Placeholder 2"/>
          <p:cNvSpPr>
            <a:spLocks noGrp="1"/>
          </p:cNvSpPr>
          <p:nvPr>
            <p:ph sz="quarter" idx="13"/>
          </p:nvPr>
        </p:nvSpPr>
        <p:spPr>
          <a:xfrm>
            <a:off x="457200" y="1268760"/>
            <a:ext cx="8229600" cy="5328592"/>
          </a:xfrm>
          <a:solidFill>
            <a:schemeClr val="accent3">
              <a:lumMod val="40000"/>
              <a:lumOff val="60000"/>
            </a:schemeClr>
          </a:solidFill>
        </p:spPr>
        <p:txBody>
          <a:bodyPr>
            <a:normAutofit fontScale="70000" lnSpcReduction="20000"/>
          </a:bodyPr>
          <a:lstStyle/>
          <a:p>
            <a:r>
              <a:rPr lang="fa-IR" dirty="0" smtClean="0"/>
              <a:t>بسیاری </a:t>
            </a:r>
            <a:r>
              <a:rPr lang="fa-IR" dirty="0"/>
              <a:t>از موارد سرطان معده شامل کارسینوم معده است و این نوع بیماری به چند زیرشاخه تقسیم می‌شود که در این بین بیش از  95 درصد موارد را آدنوکارسینوما تشکیل می دهد؛ به نحوی که واژه سرطان معده متواتر با آدنوکارسینومای معده است. دو زیر گروه اصلی آدنوکارسینومای معده شامل </a:t>
            </a:r>
            <a:r>
              <a:rPr lang="en-US" dirty="0"/>
              <a:t>well differentiated </a:t>
            </a:r>
            <a:r>
              <a:rPr lang="fa-IR" dirty="0"/>
              <a:t>و </a:t>
            </a:r>
            <a:r>
              <a:rPr lang="en-US" dirty="0"/>
              <a:t>poorly differentiated  </a:t>
            </a:r>
            <a:r>
              <a:rPr lang="fa-IR" dirty="0"/>
              <a:t>است که زمینه ایجاد و پاتولوژی متفاوتی دارند. </a:t>
            </a:r>
            <a:endParaRPr lang="fa-IR" dirty="0" smtClean="0"/>
          </a:p>
          <a:p>
            <a:r>
              <a:rPr lang="fa-IR" dirty="0" smtClean="0"/>
              <a:t>اتیولوژی </a:t>
            </a:r>
            <a:r>
              <a:rPr lang="fa-IR" dirty="0"/>
              <a:t>آدنوکارسینومای معده ماهیتی چندعاملی دارد و شامل شاخصه های محیطی، رژیم غذایی و فاکتورهای فامیلی و ژنتیکی می باشد که از این میان، نقش فرآیند های محیطی بسیار برجسته است. عفونت </a:t>
            </a:r>
            <a:r>
              <a:rPr lang="en-US" dirty="0" err="1"/>
              <a:t>H.pylori</a:t>
            </a:r>
            <a:r>
              <a:rPr lang="en-US" dirty="0"/>
              <a:t> </a:t>
            </a:r>
            <a:r>
              <a:rPr lang="fa-IR" dirty="0"/>
              <a:t>نقش پایه ای در پیشبرد مراحل پیش بدخیم و تبدیل آن به مرحله بدخیم دارد. </a:t>
            </a:r>
          </a:p>
          <a:p>
            <a:r>
              <a:rPr lang="fa-IR" dirty="0" smtClean="0"/>
              <a:t>علائــــم </a:t>
            </a:r>
            <a:r>
              <a:rPr lang="fa-IR" dirty="0"/>
              <a:t>بالینـــی ســـرطان معــــده در مراحــل اولیــه مشخـــص نبـــوده و بـه علـــت مبهـــم و غیراختصـاصی بـــودن علائــــم و نشانه هــــا تشخیــــص آن دشـــــوار می باشد. </a:t>
            </a:r>
            <a:r>
              <a:rPr lang="fa-IR" dirty="0" smtClean="0"/>
              <a:t>بیمـاران </a:t>
            </a:r>
            <a:r>
              <a:rPr lang="fa-IR" dirty="0"/>
              <a:t>معمـولاً زمانــــی مراجعـه می کننـد کـه تومــور گسترش پیدا کرده و به مرحلــه پیشرفتــه رسیــــده اسـت که در این مرحله طـول عمـــر بیمار کوتـاه می باشـــد. </a:t>
            </a:r>
            <a:endParaRPr lang="fa-IR" dirty="0" smtClean="0"/>
          </a:p>
          <a:p>
            <a:r>
              <a:rPr lang="fa-IR" dirty="0" smtClean="0"/>
              <a:t>کمبود </a:t>
            </a:r>
            <a:r>
              <a:rPr lang="fa-IR" dirty="0"/>
              <a:t>آهن، یکی از شایع ترین و فراوان ترین کمبود های تغذیه ای در جهان است </a:t>
            </a:r>
            <a:r>
              <a:rPr lang="fa-IR" dirty="0" smtClean="0"/>
              <a:t>که </a:t>
            </a:r>
            <a:r>
              <a:rPr lang="fa-IR" dirty="0"/>
              <a:t>به کاهش کل آهن بدن اتلاق می گردد. این کمبود منجر به کم خونی ناشی از فقر آهن می شود که در این شرایط تولید گلبول های قرمز خون به میزان کافی برای رفع نیازهای متابولیک بدن صورت نمی گیرد. </a:t>
            </a:r>
          </a:p>
          <a:p>
            <a:r>
              <a:rPr lang="fa-IR" dirty="0"/>
              <a:t>در سرطان ها بیماران با مصرف دارو در مراحل شیمی درمانی نیز دچار کم خونی های حاد می شوند. </a:t>
            </a:r>
            <a:r>
              <a:rPr lang="fa-IR" dirty="0" smtClean="0"/>
              <a:t>همچنین </a:t>
            </a:r>
            <a:r>
              <a:rPr lang="fa-IR" dirty="0"/>
              <a:t>کم خونی ناشی از فقر آهن، در سرطان های دستگاه گوارش به علت خونریزی های مزمن و کاهش جذب و یا سوء جذب آهن خوراکی از محل تومور و یا ضایعات جراحی شده، بسیار شایع است. </a:t>
            </a:r>
            <a:r>
              <a:rPr lang="fa-IR" dirty="0" smtClean="0"/>
              <a:t>علائم </a:t>
            </a:r>
            <a:r>
              <a:rPr lang="fa-IR" dirty="0"/>
              <a:t>کم خونی ناشی از فقر آهن شامل ضعف، خستگی، رنگ پریدگی و تنگی نفس می باشد. </a:t>
            </a:r>
            <a:endParaRPr lang="fa-IR" dirty="0" smtClean="0"/>
          </a:p>
          <a:p>
            <a:r>
              <a:rPr lang="fa-IR" dirty="0" smtClean="0"/>
              <a:t>تعدادی از مطالعات انجام شده در زمینه کم خونی ناشی از فقر آهن در سرطان ها نشان داده اند که تزریق گلبول های قرمز خون آلوژنیک می تواند منجر به مصونیت بیماران سرطانی در برابر عوارض بعد از عمل جراحی و حتی اثرات منفی ناشی از عود مجدد آن گردد و باعث بقای طولانی مدت بیمار شود. </a:t>
            </a:r>
          </a:p>
          <a:p>
            <a:endParaRPr lang="fa-IR" dirty="0"/>
          </a:p>
        </p:txBody>
      </p:sp>
      <p:sp>
        <p:nvSpPr>
          <p:cNvPr id="4" name="Slide Number Placeholder 3"/>
          <p:cNvSpPr>
            <a:spLocks noGrp="1"/>
          </p:cNvSpPr>
          <p:nvPr>
            <p:ph type="sldNum" sz="quarter" idx="12"/>
          </p:nvPr>
        </p:nvSpPr>
        <p:spPr/>
        <p:txBody>
          <a:bodyPr/>
          <a:lstStyle/>
          <a:p>
            <a:fld id="{E3D4BFA0-37AC-4F93-950F-CAE346B58221}" type="slidenum">
              <a:rPr lang="fa-IR" smtClean="0"/>
              <a:t>6</a:t>
            </a:fld>
            <a:endParaRPr lang="fa-IR"/>
          </a:p>
        </p:txBody>
      </p:sp>
    </p:spTree>
    <p:extLst>
      <p:ext uri="{BB962C8B-B14F-4D97-AF65-F5344CB8AC3E}">
        <p14:creationId xmlns:p14="http://schemas.microsoft.com/office/powerpoint/2010/main" val="33755064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E3D4BFA0-37AC-4F93-950F-CAE346B58221}" type="slidenum">
              <a:rPr lang="fa-IR" smtClean="0"/>
              <a:t>7</a:t>
            </a:fld>
            <a:endParaRPr lang="fa-IR"/>
          </a:p>
        </p:txBody>
      </p:sp>
      <p:sp>
        <p:nvSpPr>
          <p:cNvPr id="4" name="Content Placeholder 3"/>
          <p:cNvSpPr>
            <a:spLocks noGrp="1"/>
          </p:cNvSpPr>
          <p:nvPr>
            <p:ph sz="quarter" idx="13"/>
          </p:nvPr>
        </p:nvSpPr>
        <p:spPr>
          <a:xfrm>
            <a:off x="1259632" y="836712"/>
            <a:ext cx="6840760" cy="5040560"/>
          </a:xfrm>
        </p:spPr>
        <p:txBody>
          <a:bodyPr>
            <a:normAutofit/>
          </a:bodyPr>
          <a:lstStyle/>
          <a:p>
            <a:r>
              <a:rPr lang="fa-IR" dirty="0">
                <a:latin typeface="B Nazanin+ Regular" pitchFamily="2" charset="-78"/>
                <a:cs typeface="B Mitra" pitchFamily="2" charset="-78"/>
              </a:rPr>
              <a:t>تاکنون مطالعاتی در زمینه شیوع کم خونی ناشی از فقر آهن برای برخی از سرطان ها صورت گرفته است؛ اما مطالعات در این زمینه برای سرطان معده کمتر انجام شده است. لذا با توجه به شیوع بالای سرطان معده در جهان و به ویژه در ایران، خونریزی های مزمن ناشی از آن، سوء تغذیه و سوء جذب آهن در این بیماران، مداخلات جراحی، مصرف داروهای شیمی درمانی سرکوب كننده مغز استخوان و گسترش سرطان معده همراه با آزاد سازي سيتوكنين هاي التهابي كه خطر بروز آنمي بيماري هاي مزمن را در بيماران مبتلا افزايش مي دهد و از آنجایی که در ایران مطالعه ای در این زمینه صورت نگرفته است، بر آن شدیم تا با اجرای مطالعه حاضر، ضمن بررسی </a:t>
            </a:r>
            <a:r>
              <a:rPr lang="ar-SA" dirty="0">
                <a:latin typeface="B Nazanin+ Regular" pitchFamily="2" charset="-78"/>
                <a:cs typeface="B Mitra" pitchFamily="2" charset="-78"/>
              </a:rPr>
              <a:t>شیوع آنمی و علل آن در بیماران دارای سرطان معده مراجعه کننده به بیمارستان فیروزگر در سال </a:t>
            </a:r>
            <a:r>
              <a:rPr lang="fa-IR" dirty="0">
                <a:latin typeface="B Nazanin+ Regular" pitchFamily="2" charset="-78"/>
                <a:cs typeface="B Mitra" pitchFamily="2" charset="-78"/>
              </a:rPr>
              <a:t>۱۴۰۰-۱۳۹۹، گام مثبتی را جهت ارائه راهکارهای درمانی، افزایش کیفیت زندگی و کاهش بار تحمیل شده به بیمار و نظام سلامت برداریم.</a:t>
            </a:r>
            <a:endParaRPr lang="en-US" dirty="0">
              <a:latin typeface="B Nazanin+ Regular" pitchFamily="2" charset="-78"/>
              <a:cs typeface="B Mitra" pitchFamily="2" charset="-78"/>
            </a:endParaRPr>
          </a:p>
          <a:p>
            <a:endParaRPr lang="fa-IR" dirty="0"/>
          </a:p>
        </p:txBody>
      </p:sp>
    </p:spTree>
    <p:extLst>
      <p:ext uri="{BB962C8B-B14F-4D97-AF65-F5344CB8AC3E}">
        <p14:creationId xmlns:p14="http://schemas.microsoft.com/office/powerpoint/2010/main" val="15033420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323528" y="1628800"/>
            <a:ext cx="8136904" cy="3528392"/>
          </a:xfrm>
          <a:prstGeom prst="roundRect">
            <a:avLst/>
          </a:prstGeom>
        </p:spPr>
        <p:style>
          <a:lnRef idx="2">
            <a:schemeClr val="accent3"/>
          </a:lnRef>
          <a:fillRef idx="1">
            <a:schemeClr val="lt1"/>
          </a:fillRef>
          <a:effectRef idx="0">
            <a:schemeClr val="accent3"/>
          </a:effectRef>
          <a:fontRef idx="minor">
            <a:schemeClr val="dk1"/>
          </a:fontRef>
        </p:style>
        <p:txBody>
          <a:bodyPr rtlCol="1" anchor="ctr"/>
          <a:lstStyle/>
          <a:p>
            <a:pPr algn="ctr"/>
            <a:endParaRPr lang="fa-IR"/>
          </a:p>
        </p:txBody>
      </p:sp>
      <p:sp>
        <p:nvSpPr>
          <p:cNvPr id="2" name="Title 1"/>
          <p:cNvSpPr>
            <a:spLocks noGrp="1"/>
          </p:cNvSpPr>
          <p:nvPr>
            <p:ph type="title"/>
          </p:nvPr>
        </p:nvSpPr>
        <p:spPr>
          <a:xfrm>
            <a:off x="539552" y="0"/>
            <a:ext cx="8496944" cy="548680"/>
          </a:xfrm>
        </p:spPr>
        <p:txBody>
          <a:bodyPr>
            <a:normAutofit fontScale="90000"/>
          </a:bodyPr>
          <a:lstStyle/>
          <a:p>
            <a:pPr algn="r"/>
            <a:r>
              <a:rPr lang="fa-IR" dirty="0" smtClean="0">
                <a:solidFill>
                  <a:srgbClr val="FF0000"/>
                </a:solidFill>
                <a:latin typeface="B Nazanin+ Regular" pitchFamily="2" charset="-78"/>
                <a:cs typeface="B Nazanin+ Regular" pitchFamily="2" charset="-78"/>
              </a:rPr>
              <a:t>اهداف پژوهش</a:t>
            </a:r>
            <a:endParaRPr lang="fa-IR" dirty="0">
              <a:solidFill>
                <a:srgbClr val="FF0000"/>
              </a:solidFill>
              <a:latin typeface="B Nazanin+ Regular" pitchFamily="2" charset="-78"/>
              <a:cs typeface="B Nazanin+ Regular" pitchFamily="2" charset="-78"/>
            </a:endParaRPr>
          </a:p>
        </p:txBody>
      </p:sp>
      <p:sp>
        <p:nvSpPr>
          <p:cNvPr id="3" name="Content Placeholder 2"/>
          <p:cNvSpPr>
            <a:spLocks noGrp="1"/>
          </p:cNvSpPr>
          <p:nvPr>
            <p:ph idx="1"/>
          </p:nvPr>
        </p:nvSpPr>
        <p:spPr>
          <a:xfrm>
            <a:off x="87422" y="908720"/>
            <a:ext cx="9073008" cy="5616624"/>
          </a:xfrm>
        </p:spPr>
        <p:style>
          <a:lnRef idx="0">
            <a:scrgbClr r="0" g="0" b="0"/>
          </a:lnRef>
          <a:fillRef idx="1001">
            <a:schemeClr val="lt1"/>
          </a:fillRef>
          <a:effectRef idx="0">
            <a:scrgbClr r="0" g="0" b="0"/>
          </a:effectRef>
          <a:fontRef idx="major"/>
        </p:style>
        <p:txBody>
          <a:bodyPr>
            <a:normAutofit/>
          </a:bodyPr>
          <a:lstStyle/>
          <a:p>
            <a:r>
              <a:rPr lang="fa-IR" b="1" dirty="0">
                <a:ln>
                  <a:solidFill>
                    <a:srgbClr val="0070C0"/>
                  </a:solidFill>
                </a:ln>
                <a:solidFill>
                  <a:srgbClr val="FF0000"/>
                </a:solidFill>
                <a:latin typeface="B Nazanin+ Regular" pitchFamily="2" charset="-78"/>
                <a:cs typeface="B Mitra" pitchFamily="2" charset="-78"/>
              </a:rPr>
              <a:t>هدف اصلی </a:t>
            </a:r>
          </a:p>
          <a:p>
            <a:pPr lvl="3"/>
            <a:r>
              <a:rPr lang="fa-IR" sz="2000" dirty="0" smtClean="0">
                <a:latin typeface="B Nazanin+ Regular" pitchFamily="2" charset="-78"/>
                <a:cs typeface="B Mitra" pitchFamily="2" charset="-78"/>
              </a:rPr>
              <a:t>تعیین </a:t>
            </a:r>
            <a:r>
              <a:rPr lang="fa-IR" sz="2000" dirty="0">
                <a:latin typeface="B Nazanin+ Regular" pitchFamily="2" charset="-78"/>
                <a:cs typeface="B Mitra" pitchFamily="2" charset="-78"/>
              </a:rPr>
              <a:t>شیوع آنمی و علل آن در بیماران دارای سرطان معده مراجعه کننده به بیمارستان فیروزگر در سال </a:t>
            </a:r>
            <a:r>
              <a:rPr lang="fa-IR" sz="2000" dirty="0" smtClean="0">
                <a:latin typeface="B Nazanin+ Regular" pitchFamily="2" charset="-78"/>
                <a:cs typeface="B Mitra" pitchFamily="2" charset="-78"/>
              </a:rPr>
              <a:t>1400-1399</a:t>
            </a:r>
          </a:p>
          <a:p>
            <a:r>
              <a:rPr lang="ar-SA" b="1" dirty="0">
                <a:solidFill>
                  <a:srgbClr val="C00000"/>
                </a:solidFill>
                <a:latin typeface="B Nazanin+ Regular" pitchFamily="2" charset="-78"/>
                <a:cs typeface="B Mitra" pitchFamily="2" charset="-78"/>
              </a:rPr>
              <a:t>اهداف فرعی</a:t>
            </a:r>
            <a:endParaRPr lang="fa-IR" dirty="0">
              <a:solidFill>
                <a:srgbClr val="C00000"/>
              </a:solidFill>
              <a:latin typeface="B Nazanin+ Regular" pitchFamily="2" charset="-78"/>
              <a:cs typeface="B Mitra" pitchFamily="2" charset="-78"/>
            </a:endParaRPr>
          </a:p>
          <a:p>
            <a:pPr lvl="0"/>
            <a:r>
              <a:rPr lang="ar-SA" sz="1800" dirty="0">
                <a:latin typeface="B Nazanin+ Regular" pitchFamily="2" charset="-78"/>
                <a:cs typeface="B Mitra" pitchFamily="2" charset="-78"/>
              </a:rPr>
              <a:t>تعیین شیوع آنمی فقر آهن </a:t>
            </a:r>
            <a:r>
              <a:rPr lang="ar-SA" sz="1800" dirty="0" smtClean="0">
                <a:latin typeface="B Nazanin+ Regular" pitchFamily="2" charset="-78"/>
                <a:cs typeface="B Mitra" pitchFamily="2" charset="-78"/>
              </a:rPr>
              <a:t>در </a:t>
            </a:r>
            <a:r>
              <a:rPr lang="ar-SA" sz="1800" dirty="0">
                <a:latin typeface="B Nazanin+ Regular" pitchFamily="2" charset="-78"/>
                <a:cs typeface="B Mitra" pitchFamily="2" charset="-78"/>
              </a:rPr>
              <a:t>بیماران دارای سرطان معده مراجعه کننده به بیمارستان فیروزگر در سال 1400-1399 بر اساس سن </a:t>
            </a:r>
            <a:endParaRPr lang="en-US" sz="1800" dirty="0">
              <a:latin typeface="B Nazanin+ Regular" pitchFamily="2" charset="-78"/>
              <a:cs typeface="B Mitra" pitchFamily="2" charset="-78"/>
            </a:endParaRPr>
          </a:p>
          <a:p>
            <a:pPr lvl="0"/>
            <a:r>
              <a:rPr lang="ar-SA" sz="1800" dirty="0">
                <a:latin typeface="B Nazanin+ Regular" pitchFamily="2" charset="-78"/>
                <a:cs typeface="B Mitra" pitchFamily="2" charset="-78"/>
              </a:rPr>
              <a:t>تعیین شیوع آنمی فقر آهن </a:t>
            </a:r>
            <a:r>
              <a:rPr lang="ar-SA" sz="1800" dirty="0" smtClean="0">
                <a:latin typeface="B Nazanin+ Regular" pitchFamily="2" charset="-78"/>
                <a:cs typeface="B Mitra" pitchFamily="2" charset="-78"/>
              </a:rPr>
              <a:t>در </a:t>
            </a:r>
            <a:r>
              <a:rPr lang="ar-SA" sz="1800" dirty="0">
                <a:latin typeface="B Nazanin+ Regular" pitchFamily="2" charset="-78"/>
                <a:cs typeface="B Mitra" pitchFamily="2" charset="-78"/>
              </a:rPr>
              <a:t>بیماران دارای سرطان معده مراجعه کننده به بیمارستان فیروزگر در سال 1400-1399 بر </a:t>
            </a:r>
            <a:r>
              <a:rPr lang="ar-SA" sz="1800" dirty="0" smtClean="0">
                <a:latin typeface="B Nazanin+ Regular" pitchFamily="2" charset="-78"/>
                <a:cs typeface="B Mitra" pitchFamily="2" charset="-78"/>
              </a:rPr>
              <a:t>اساس</a:t>
            </a:r>
            <a:r>
              <a:rPr lang="fa-IR" sz="1800" dirty="0" smtClean="0">
                <a:latin typeface="B Nazanin+ Regular" pitchFamily="2" charset="-78"/>
                <a:cs typeface="B Mitra" pitchFamily="2" charset="-78"/>
              </a:rPr>
              <a:t> </a:t>
            </a:r>
            <a:r>
              <a:rPr lang="ar-SA" sz="1800" dirty="0" smtClean="0">
                <a:latin typeface="B Nazanin+ Regular" pitchFamily="2" charset="-78"/>
                <a:cs typeface="B Mitra" pitchFamily="2" charset="-78"/>
              </a:rPr>
              <a:t>جنسیت</a:t>
            </a:r>
            <a:endParaRPr lang="en-US" sz="1800" dirty="0">
              <a:latin typeface="B Nazanin+ Regular" pitchFamily="2" charset="-78"/>
              <a:cs typeface="B Mitra" pitchFamily="2" charset="-78"/>
            </a:endParaRPr>
          </a:p>
          <a:p>
            <a:pPr lvl="0"/>
            <a:r>
              <a:rPr lang="ar-SA" sz="1800" dirty="0">
                <a:latin typeface="B Nazanin+ Regular" pitchFamily="2" charset="-78"/>
                <a:cs typeface="B Mitra" pitchFamily="2" charset="-78"/>
              </a:rPr>
              <a:t>تعیین شیوع آنمی فقر آهن </a:t>
            </a:r>
            <a:r>
              <a:rPr lang="ar-SA" sz="1800" dirty="0" smtClean="0">
                <a:latin typeface="B Nazanin+ Regular" pitchFamily="2" charset="-78"/>
                <a:cs typeface="B Mitra" pitchFamily="2" charset="-78"/>
              </a:rPr>
              <a:t>در </a:t>
            </a:r>
            <a:r>
              <a:rPr lang="ar-SA" sz="1800" dirty="0">
                <a:latin typeface="B Nazanin+ Regular" pitchFamily="2" charset="-78"/>
                <a:cs typeface="B Mitra" pitchFamily="2" charset="-78"/>
              </a:rPr>
              <a:t>بیماران دارای سرطان معده مراجعه کننده به بیمارستان فیروزگر در سال 1400-1399 بر اساس</a:t>
            </a:r>
            <a:r>
              <a:rPr lang="en-US" sz="1800" dirty="0">
                <a:latin typeface="B Nazanin+ Regular" pitchFamily="2" charset="-78"/>
                <a:cs typeface="B Mitra" pitchFamily="2" charset="-78"/>
              </a:rPr>
              <a:t> Stage </a:t>
            </a:r>
            <a:r>
              <a:rPr lang="ar-SA" sz="1800" dirty="0">
                <a:latin typeface="B Nazanin+ Regular" pitchFamily="2" charset="-78"/>
                <a:cs typeface="B Mitra" pitchFamily="2" charset="-78"/>
              </a:rPr>
              <a:t>بیماری</a:t>
            </a:r>
            <a:endParaRPr lang="en-US" sz="1800" dirty="0">
              <a:latin typeface="B Nazanin+ Regular" pitchFamily="2" charset="-78"/>
              <a:cs typeface="B Mitra" pitchFamily="2" charset="-78"/>
            </a:endParaRPr>
          </a:p>
          <a:p>
            <a:pPr lvl="0"/>
            <a:r>
              <a:rPr lang="ar-SA" sz="1800" dirty="0">
                <a:latin typeface="B Nazanin+ Regular" pitchFamily="2" charset="-78"/>
                <a:cs typeface="B Mitra" pitchFamily="2" charset="-78"/>
              </a:rPr>
              <a:t>تعیین شیوع آنمی بیماری های مزمن در بیماران مبتلا به سرطان معده مراجعه کننده به بیمارستان فیروزگر در سال 1400-1399 در زمان تشخیص بر اساس سن</a:t>
            </a:r>
            <a:endParaRPr lang="en-US" sz="1800" dirty="0">
              <a:latin typeface="B Nazanin+ Regular" pitchFamily="2" charset="-78"/>
              <a:cs typeface="B Mitra" pitchFamily="2" charset="-78"/>
            </a:endParaRPr>
          </a:p>
          <a:p>
            <a:pPr lvl="0"/>
            <a:r>
              <a:rPr lang="ar-SA" sz="1800" dirty="0">
                <a:latin typeface="B Nazanin+ Regular" pitchFamily="2" charset="-78"/>
                <a:cs typeface="B Mitra" pitchFamily="2" charset="-78"/>
              </a:rPr>
              <a:t>تعیین شیوع آنمی بیماری های مزمن در بیماران مبتلا به سرطان معده مراجعه کننده به بیمارستان فیروزگر در سال 1400-1399 در زمان تشخیص بر اساس جنسیت</a:t>
            </a:r>
            <a:endParaRPr lang="en-US" sz="1800" dirty="0">
              <a:latin typeface="B Nazanin+ Regular" pitchFamily="2" charset="-78"/>
              <a:cs typeface="B Mitra" pitchFamily="2" charset="-78"/>
            </a:endParaRPr>
          </a:p>
          <a:p>
            <a:pPr lvl="0"/>
            <a:r>
              <a:rPr lang="ar-SA" sz="1800" dirty="0">
                <a:latin typeface="B Nazanin+ Regular" pitchFamily="2" charset="-78"/>
                <a:cs typeface="B Mitra" pitchFamily="2" charset="-78"/>
              </a:rPr>
              <a:t>تعیین شیوع آنمی بیماری های مزمن در بیماران مبتلا به سرطان معده مراجعه کننده به بیمارستان فیروزگر در سال 1400-1399 در زمان تشخیص بر اساس </a:t>
            </a:r>
            <a:r>
              <a:rPr lang="en-US" sz="1800" dirty="0">
                <a:latin typeface="B Nazanin+ Regular" pitchFamily="2" charset="-78"/>
                <a:cs typeface="B Mitra" pitchFamily="2" charset="-78"/>
              </a:rPr>
              <a:t>stage</a:t>
            </a:r>
            <a:r>
              <a:rPr lang="ar-SA" sz="1800" dirty="0">
                <a:latin typeface="B Nazanin+ Regular" pitchFamily="2" charset="-78"/>
                <a:cs typeface="B Mitra" pitchFamily="2" charset="-78"/>
              </a:rPr>
              <a:t> بیماری</a:t>
            </a:r>
            <a:endParaRPr lang="en-US" sz="1800" dirty="0">
              <a:latin typeface="B Nazanin+ Regular" pitchFamily="2" charset="-78"/>
              <a:cs typeface="B Mitra" pitchFamily="2" charset="-78"/>
            </a:endParaRPr>
          </a:p>
          <a:p>
            <a:endParaRPr lang="fa-IR" sz="3700" dirty="0"/>
          </a:p>
          <a:p>
            <a:endParaRPr lang="fa-IR" sz="3700" dirty="0"/>
          </a:p>
          <a:p>
            <a:pPr marL="0" indent="0">
              <a:buNone/>
            </a:pPr>
            <a:endParaRPr lang="fa-IR" sz="3700" dirty="0" smtClean="0"/>
          </a:p>
          <a:p>
            <a:endParaRPr lang="fa-IR" sz="3700" dirty="0"/>
          </a:p>
          <a:p>
            <a:endParaRPr lang="fa-IR" sz="3700" dirty="0"/>
          </a:p>
          <a:p>
            <a:endParaRPr lang="fa-IR" dirty="0"/>
          </a:p>
        </p:txBody>
      </p:sp>
      <p:sp>
        <p:nvSpPr>
          <p:cNvPr id="5" name="Slide Number Placeholder 4"/>
          <p:cNvSpPr>
            <a:spLocks noGrp="1"/>
          </p:cNvSpPr>
          <p:nvPr>
            <p:ph type="sldNum" sz="quarter" idx="12"/>
          </p:nvPr>
        </p:nvSpPr>
        <p:spPr/>
        <p:txBody>
          <a:bodyPr/>
          <a:lstStyle/>
          <a:p>
            <a:fld id="{E3D4BFA0-37AC-4F93-950F-CAE346B58221}" type="slidenum">
              <a:rPr lang="fa-IR" smtClean="0"/>
              <a:t>8</a:t>
            </a:fld>
            <a:endParaRPr lang="fa-IR"/>
          </a:p>
        </p:txBody>
      </p:sp>
    </p:spTree>
    <p:extLst>
      <p:ext uri="{BB962C8B-B14F-4D97-AF65-F5344CB8AC3E}">
        <p14:creationId xmlns:p14="http://schemas.microsoft.com/office/powerpoint/2010/main" val="225000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b="1" dirty="0">
                <a:solidFill>
                  <a:srgbClr val="C00000"/>
                </a:solidFill>
                <a:latin typeface="B Nazanin+ Regular" pitchFamily="2" charset="-78"/>
                <a:cs typeface="B Nazanin+ Regular" pitchFamily="2" charset="-78"/>
              </a:rPr>
              <a:t>مروری بر مطالعات انجام شده</a:t>
            </a:r>
            <a:endParaRPr lang="fa-IR" sz="2800" dirty="0">
              <a:solidFill>
                <a:srgbClr val="C00000"/>
              </a:solidFill>
              <a:latin typeface="B Nazanin+ Regular" pitchFamily="2" charset="-78"/>
              <a:cs typeface="B Nazanin+ Regular" pitchFamily="2" charset="-78"/>
            </a:endParaRPr>
          </a:p>
        </p:txBody>
      </p:sp>
      <p:sp>
        <p:nvSpPr>
          <p:cNvPr id="3" name="Content Placeholder 2"/>
          <p:cNvSpPr>
            <a:spLocks noGrp="1"/>
          </p:cNvSpPr>
          <p:nvPr>
            <p:ph idx="1"/>
          </p:nvPr>
        </p:nvSpPr>
        <p:spPr/>
        <p:txBody>
          <a:bodyPr>
            <a:normAutofit/>
          </a:bodyPr>
          <a:lstStyle/>
          <a:p>
            <a:r>
              <a:rPr lang="en-US" sz="2000" dirty="0">
                <a:latin typeface="B Nazanin+ Regular" pitchFamily="2" charset="-78"/>
                <a:cs typeface="B Mitra" pitchFamily="2" charset="-78"/>
              </a:rPr>
              <a:t>Kawasaki</a:t>
            </a:r>
            <a:r>
              <a:rPr lang="ar-SA" sz="2000" dirty="0">
                <a:latin typeface="B Nazanin+ Regular" pitchFamily="2" charset="-78"/>
                <a:cs typeface="B Mitra" pitchFamily="2" charset="-78"/>
              </a:rPr>
              <a:t> و همکاران در سال </a:t>
            </a:r>
            <a:r>
              <a:rPr lang="fa-IR" sz="2000" dirty="0">
                <a:latin typeface="B Nazanin+ Regular" pitchFamily="2" charset="-78"/>
                <a:cs typeface="B Mitra" pitchFamily="2" charset="-78"/>
              </a:rPr>
              <a:t>۲۰۱۵</a:t>
            </a:r>
            <a:r>
              <a:rPr lang="ar-SA" sz="2000" dirty="0">
                <a:latin typeface="B Nazanin+ Regular" pitchFamily="2" charset="-78"/>
                <a:cs typeface="B Mitra" pitchFamily="2" charset="-78"/>
              </a:rPr>
              <a:t>، </a:t>
            </a:r>
            <a:r>
              <a:rPr lang="fa-IR" sz="2000" dirty="0">
                <a:latin typeface="B Nazanin+ Regular" pitchFamily="2" charset="-78"/>
                <a:cs typeface="B Mitra" pitchFamily="2" charset="-78"/>
              </a:rPr>
              <a:t>۳۴۷</a:t>
            </a:r>
            <a:r>
              <a:rPr lang="ar-SA" sz="2000" dirty="0">
                <a:latin typeface="B Nazanin+ Regular" pitchFamily="2" charset="-78"/>
                <a:cs typeface="B Mitra" pitchFamily="2" charset="-78"/>
              </a:rPr>
              <a:t> بیمار مبتلا به کم خونی فقر آهن را مورد بررسی قرار دادند و از این تعداد ، </a:t>
            </a:r>
            <a:r>
              <a:rPr lang="fa-IR" sz="2000" dirty="0">
                <a:latin typeface="B Nazanin+ Regular" pitchFamily="2" charset="-78"/>
                <a:cs typeface="B Mitra" pitchFamily="2" charset="-78"/>
              </a:rPr>
              <a:t>۵۰</a:t>
            </a:r>
            <a:r>
              <a:rPr lang="ar-SA" sz="2000" dirty="0">
                <a:latin typeface="B Nazanin+ Regular" pitchFamily="2" charset="-78"/>
                <a:cs typeface="B Mitra" pitchFamily="2" charset="-78"/>
              </a:rPr>
              <a:t> بیمار مبتلا به بدخیمی بودند که تعداد </a:t>
            </a:r>
            <a:r>
              <a:rPr lang="fa-IR" sz="2000" dirty="0">
                <a:latin typeface="B Nazanin+ Regular" pitchFamily="2" charset="-78"/>
                <a:cs typeface="B Mitra" pitchFamily="2" charset="-78"/>
              </a:rPr>
              <a:t>۲۴</a:t>
            </a:r>
            <a:r>
              <a:rPr lang="ar-SA" sz="2000" dirty="0">
                <a:latin typeface="B Nazanin+ Regular" pitchFamily="2" charset="-78"/>
                <a:cs typeface="B Mitra" pitchFamily="2" charset="-78"/>
              </a:rPr>
              <a:t> بیمار مبتلا به سرطان معده و </a:t>
            </a:r>
            <a:r>
              <a:rPr lang="fa-IR" sz="2000" dirty="0">
                <a:latin typeface="B Nazanin+ Regular" pitchFamily="2" charset="-78"/>
                <a:cs typeface="B Mitra" pitchFamily="2" charset="-78"/>
              </a:rPr>
              <a:t>۲۳</a:t>
            </a:r>
            <a:r>
              <a:rPr lang="ar-SA" sz="2000" dirty="0">
                <a:latin typeface="B Nazanin+ Regular" pitchFamily="2" charset="-78"/>
                <a:cs typeface="B Mitra" pitchFamily="2" charset="-78"/>
              </a:rPr>
              <a:t> بیمار مبتلا به سرطان کلورکتال بودند. سپس بیان کردند که بررسی و درمان آنمی فقر آهن در این بیماران نیازمند اهمیت و تدوین یک برنامه عملی می باشد</a:t>
            </a:r>
            <a:r>
              <a:rPr lang="fa-IR" sz="2000" dirty="0">
                <a:latin typeface="B Nazanin+ Regular" pitchFamily="2" charset="-78"/>
                <a:cs typeface="B Mitra" pitchFamily="2" charset="-78"/>
              </a:rPr>
              <a:t>؛</a:t>
            </a:r>
            <a:r>
              <a:rPr lang="ar-SA" sz="2000" dirty="0">
                <a:latin typeface="B Nazanin+ Regular" pitchFamily="2" charset="-78"/>
                <a:cs typeface="B Mitra" pitchFamily="2" charset="-78"/>
              </a:rPr>
              <a:t> زیرا در کشور های آسیایی در مقایسه با جوامع </a:t>
            </a:r>
            <a:r>
              <a:rPr lang="ar-SA" sz="2000" dirty="0" smtClean="0">
                <a:latin typeface="B Nazanin+ Regular" pitchFamily="2" charset="-78"/>
                <a:cs typeface="B Mitra" pitchFamily="2" charset="-78"/>
              </a:rPr>
              <a:t>غربی</a:t>
            </a:r>
            <a:r>
              <a:rPr lang="ar-SA" sz="2000" dirty="0">
                <a:latin typeface="B Nazanin+ Regular" pitchFamily="2" charset="-78"/>
                <a:cs typeface="B Mitra" pitchFamily="2" charset="-78"/>
              </a:rPr>
              <a:t>، یکی از دلایل مهم آنمی فقر آهن احتمالا سرطان معده است. </a:t>
            </a:r>
            <a:endParaRPr lang="fa-IR" sz="2000" dirty="0" smtClean="0">
              <a:latin typeface="B Nazanin+ Regular" pitchFamily="2" charset="-78"/>
              <a:cs typeface="B Mitra" pitchFamily="2" charset="-78"/>
            </a:endParaRPr>
          </a:p>
          <a:p>
            <a:r>
              <a:rPr lang="en-US" sz="2000" dirty="0" smtClean="0">
                <a:latin typeface="B Nazanin+ Regular" pitchFamily="2" charset="-78"/>
                <a:cs typeface="B Mitra" pitchFamily="2" charset="-78"/>
              </a:rPr>
              <a:t>James </a:t>
            </a:r>
            <a:r>
              <a:rPr lang="ar-SA" sz="2000" dirty="0">
                <a:latin typeface="B Nazanin+ Regular" pitchFamily="2" charset="-78"/>
                <a:cs typeface="B Mitra" pitchFamily="2" charset="-78"/>
              </a:rPr>
              <a:t>و همکاران در سال </a:t>
            </a:r>
            <a:r>
              <a:rPr lang="fa-IR" sz="2000" dirty="0">
                <a:latin typeface="B Nazanin+ Regular" pitchFamily="2" charset="-78"/>
                <a:cs typeface="B Mitra" pitchFamily="2" charset="-78"/>
              </a:rPr>
              <a:t>۲۰۰۵</a:t>
            </a:r>
            <a:r>
              <a:rPr lang="ar-SA" sz="2000" dirty="0">
                <a:latin typeface="B Nazanin+ Regular" pitchFamily="2" charset="-78"/>
                <a:cs typeface="B Mitra" pitchFamily="2" charset="-78"/>
              </a:rPr>
              <a:t> مطالعه ای را به منظور یافتن ریسک فاکتور های ابتلا به بدخیمی های دستگاه گوارش در بیماران مبتلا به انمی فقر آهن انجام دادند. برای این منظور </a:t>
            </a:r>
            <a:r>
              <a:rPr lang="fa-IR" sz="2000" dirty="0">
                <a:latin typeface="B Nazanin+ Regular" pitchFamily="2" charset="-78"/>
                <a:cs typeface="B Mitra" pitchFamily="2" charset="-78"/>
              </a:rPr>
              <a:t>۶۹۵</a:t>
            </a:r>
            <a:r>
              <a:rPr lang="ar-SA" sz="2000" dirty="0">
                <a:latin typeface="B Nazanin+ Regular" pitchFamily="2" charset="-78"/>
                <a:cs typeface="B Mitra" pitchFamily="2" charset="-78"/>
              </a:rPr>
              <a:t> بیمار مبتلا به آنمی فقر آهن مورد بررسی قرار گرفتند از بین آن ها، </a:t>
            </a:r>
            <a:r>
              <a:rPr lang="fa-IR" sz="2000" dirty="0">
                <a:latin typeface="B Nazanin+ Regular" pitchFamily="2" charset="-78"/>
                <a:cs typeface="B Mitra" pitchFamily="2" charset="-78"/>
              </a:rPr>
              <a:t>۹۱</a:t>
            </a:r>
            <a:r>
              <a:rPr lang="ar-SA" sz="2000" dirty="0">
                <a:latin typeface="B Nazanin+ Regular" pitchFamily="2" charset="-78"/>
                <a:cs typeface="B Mitra" pitchFamily="2" charset="-78"/>
              </a:rPr>
              <a:t> نفر مبتلا به سرطان بودند که از این تعداد </a:t>
            </a:r>
            <a:r>
              <a:rPr lang="fa-IR" sz="2000" dirty="0">
                <a:latin typeface="B Nazanin+ Regular" pitchFamily="2" charset="-78"/>
                <a:cs typeface="B Mitra" pitchFamily="2" charset="-78"/>
              </a:rPr>
              <a:t>۷۸</a:t>
            </a:r>
            <a:r>
              <a:rPr lang="ar-SA" sz="2000" dirty="0">
                <a:latin typeface="B Nazanin+ Regular" pitchFamily="2" charset="-78"/>
                <a:cs typeface="B Mitra" pitchFamily="2" charset="-78"/>
              </a:rPr>
              <a:t> بیمار مبتلا به سرطان های گوارشی بودند و در بین این بیماران نیز </a:t>
            </a:r>
            <a:r>
              <a:rPr lang="fa-IR" sz="2000" dirty="0">
                <a:latin typeface="B Nazanin+ Regular" pitchFamily="2" charset="-78"/>
                <a:cs typeface="B Mitra" pitchFamily="2" charset="-78"/>
              </a:rPr>
              <a:t>۲۵</a:t>
            </a:r>
            <a:r>
              <a:rPr lang="ar-SA" sz="2000" dirty="0">
                <a:latin typeface="B Nazanin+ Regular" pitchFamily="2" charset="-78"/>
                <a:cs typeface="B Mitra" pitchFamily="2" charset="-78"/>
              </a:rPr>
              <a:t> نفر سرطان معده داشتند که غالبا </a:t>
            </a:r>
            <a:r>
              <a:rPr lang="ar-SA" sz="2000" dirty="0" smtClean="0">
                <a:latin typeface="B Nazanin+ Regular" pitchFamily="2" charset="-78"/>
                <a:cs typeface="B Mitra" pitchFamily="2" charset="-78"/>
              </a:rPr>
              <a:t>مردان </a:t>
            </a:r>
            <a:r>
              <a:rPr lang="ar-SA" sz="2000" dirty="0">
                <a:latin typeface="B Nazanin+ Regular" pitchFamily="2" charset="-78"/>
                <a:cs typeface="B Mitra" pitchFamily="2" charset="-78"/>
              </a:rPr>
              <a:t>بالای </a:t>
            </a:r>
            <a:r>
              <a:rPr lang="fa-IR" sz="2000" dirty="0">
                <a:latin typeface="B Nazanin+ Regular" pitchFamily="2" charset="-78"/>
                <a:cs typeface="B Mitra" pitchFamily="2" charset="-78"/>
              </a:rPr>
              <a:t>۵۰</a:t>
            </a:r>
            <a:r>
              <a:rPr lang="ar-SA" sz="2000" dirty="0">
                <a:latin typeface="B Nazanin+ Regular" pitchFamily="2" charset="-78"/>
                <a:cs typeface="B Mitra" pitchFamily="2" charset="-78"/>
              </a:rPr>
              <a:t> سال بودند. </a:t>
            </a:r>
            <a:endParaRPr lang="en-US" sz="2000" dirty="0" smtClean="0">
              <a:latin typeface="B Nazanin+ Regular" pitchFamily="2" charset="-78"/>
              <a:cs typeface="B Mitra" pitchFamily="2" charset="-78"/>
            </a:endParaRPr>
          </a:p>
          <a:p>
            <a:r>
              <a:rPr lang="en-US" sz="2000" dirty="0">
                <a:latin typeface="B Nazanin+ Regular" pitchFamily="2" charset="-78"/>
                <a:cs typeface="B Mitra" pitchFamily="2" charset="-78"/>
              </a:rPr>
              <a:t>Tang </a:t>
            </a:r>
            <a:r>
              <a:rPr lang="ar-SA" sz="2000" dirty="0">
                <a:latin typeface="B Nazanin+ Regular" pitchFamily="2" charset="-78"/>
                <a:cs typeface="B Mitra" pitchFamily="2" charset="-78"/>
              </a:rPr>
              <a:t>و همکاران در سال </a:t>
            </a:r>
            <a:r>
              <a:rPr lang="fa-IR" sz="2000" dirty="0">
                <a:latin typeface="B Nazanin+ Regular" pitchFamily="2" charset="-78"/>
                <a:cs typeface="B Mitra" pitchFamily="2" charset="-78"/>
              </a:rPr>
              <a:t>۲۰۱۸</a:t>
            </a:r>
            <a:r>
              <a:rPr lang="ar-SA" sz="2000" dirty="0">
                <a:latin typeface="B Nazanin+ Regular" pitchFamily="2" charset="-78"/>
                <a:cs typeface="B Mitra" pitchFamily="2" charset="-78"/>
              </a:rPr>
              <a:t> مطالعه ی گذشته نگری را بر روی </a:t>
            </a:r>
            <a:r>
              <a:rPr lang="fa-IR" sz="2000" dirty="0">
                <a:latin typeface="B Nazanin+ Regular" pitchFamily="2" charset="-78"/>
                <a:cs typeface="B Mitra" pitchFamily="2" charset="-78"/>
              </a:rPr>
              <a:t>۱۲۶</a:t>
            </a:r>
            <a:r>
              <a:rPr lang="ar-SA" sz="2000" dirty="0">
                <a:latin typeface="B Nazanin+ Regular" pitchFamily="2" charset="-78"/>
                <a:cs typeface="B Mitra" pitchFamily="2" charset="-78"/>
              </a:rPr>
              <a:t> بیمار مبتلا به سرطان معده از سال های </a:t>
            </a:r>
            <a:r>
              <a:rPr lang="fa-IR" sz="2000" dirty="0">
                <a:latin typeface="B Nazanin+ Regular" pitchFamily="2" charset="-78"/>
                <a:cs typeface="B Mitra" pitchFamily="2" charset="-78"/>
              </a:rPr>
              <a:t>۲۰۰۶</a:t>
            </a:r>
            <a:r>
              <a:rPr lang="ar-SA" sz="2000" dirty="0">
                <a:latin typeface="B Nazanin+ Regular" pitchFamily="2" charset="-78"/>
                <a:cs typeface="B Mitra" pitchFamily="2" charset="-78"/>
              </a:rPr>
              <a:t> تا </a:t>
            </a:r>
            <a:r>
              <a:rPr lang="fa-IR" sz="2000" dirty="0">
                <a:latin typeface="B Nazanin+ Regular" pitchFamily="2" charset="-78"/>
                <a:cs typeface="B Mitra" pitchFamily="2" charset="-78"/>
              </a:rPr>
              <a:t>۲۰۱۶</a:t>
            </a:r>
            <a:r>
              <a:rPr lang="ar-SA" sz="2000" dirty="0">
                <a:latin typeface="B Nazanin+ Regular" pitchFamily="2" charset="-78"/>
                <a:cs typeface="B Mitra" pitchFamily="2" charset="-78"/>
              </a:rPr>
              <a:t> به منظور بررسی شیوع آنمی فقر آهن در این بیماران انجام دادند. در این بررسی مشخص شد که حدود </a:t>
            </a:r>
            <a:r>
              <a:rPr lang="fa-IR" sz="2000" dirty="0">
                <a:latin typeface="B Nazanin+ Regular" pitchFamily="2" charset="-78"/>
                <a:cs typeface="B Mitra" pitchFamily="2" charset="-78"/>
              </a:rPr>
              <a:t>۴/۷۹ % </a:t>
            </a:r>
            <a:r>
              <a:rPr lang="ar-SA" sz="2000" dirty="0">
                <a:latin typeface="B Nazanin+ Regular" pitchFamily="2" charset="-78"/>
                <a:cs typeface="B Mitra" pitchFamily="2" charset="-78"/>
              </a:rPr>
              <a:t>از بیماران دارای سرطان معده، آنمیک بودند و حدودا نیمی از این بیماران در طول دوران درمان خود، خون دریافت کرده بودند.</a:t>
            </a:r>
            <a:endParaRPr lang="fa-IR" sz="2000" dirty="0">
              <a:latin typeface="B Nazanin+ Regular" pitchFamily="2" charset="-78"/>
              <a:cs typeface="B Mitra" pitchFamily="2" charset="-78"/>
            </a:endParaRPr>
          </a:p>
        </p:txBody>
      </p:sp>
      <p:sp>
        <p:nvSpPr>
          <p:cNvPr id="4" name="Slide Number Placeholder 3"/>
          <p:cNvSpPr>
            <a:spLocks noGrp="1"/>
          </p:cNvSpPr>
          <p:nvPr>
            <p:ph type="sldNum" sz="quarter" idx="12"/>
          </p:nvPr>
        </p:nvSpPr>
        <p:spPr/>
        <p:txBody>
          <a:bodyPr/>
          <a:lstStyle/>
          <a:p>
            <a:fld id="{E3D4BFA0-37AC-4F93-950F-CAE346B58221}" type="slidenum">
              <a:rPr lang="fa-IR" smtClean="0"/>
              <a:t>9</a:t>
            </a:fld>
            <a:endParaRPr lang="fa-IR"/>
          </a:p>
        </p:txBody>
      </p:sp>
    </p:spTree>
    <p:extLst>
      <p:ext uri="{BB962C8B-B14F-4D97-AF65-F5344CB8AC3E}">
        <p14:creationId xmlns:p14="http://schemas.microsoft.com/office/powerpoint/2010/main" val="1740043327"/>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4.xml><?xml version="1.0" encoding="utf-8"?>
<a:theme xmlns:a="http://schemas.openxmlformats.org/drawingml/2006/main" name="Clarity">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403</TotalTime>
  <Words>3336</Words>
  <Application>Microsoft Office PowerPoint</Application>
  <PresentationFormat>On-screen Show (4:3)</PresentationFormat>
  <Paragraphs>247</Paragraphs>
  <Slides>28</Slides>
  <Notes>2</Notes>
  <HiddenSlides>0</HiddenSlides>
  <MMClips>0</MMClips>
  <ScaleCrop>false</ScaleCrop>
  <HeadingPairs>
    <vt:vector size="4" baseType="variant">
      <vt:variant>
        <vt:lpstr>Theme</vt:lpstr>
      </vt:variant>
      <vt:variant>
        <vt:i4>4</vt:i4>
      </vt:variant>
      <vt:variant>
        <vt:lpstr>Slide Titles</vt:lpstr>
      </vt:variant>
      <vt:variant>
        <vt:i4>28</vt:i4>
      </vt:variant>
    </vt:vector>
  </HeadingPairs>
  <TitlesOfParts>
    <vt:vector size="32" baseType="lpstr">
      <vt:lpstr>Office Theme</vt:lpstr>
      <vt:lpstr>Concourse</vt:lpstr>
      <vt:lpstr>Slipstream</vt:lpstr>
      <vt:lpstr>Clarity</vt:lpstr>
      <vt:lpstr>PowerPoint Presentation</vt:lpstr>
      <vt:lpstr>بررسی شیوع آنمی و علل آن در بیماران دارای سرطان معده مراجعه کننده به بیمارستان فیروزگر در سال 1400-1399 </vt:lpstr>
      <vt:lpstr>PowerPoint Presentation</vt:lpstr>
      <vt:lpstr>نتایج:</vt:lpstr>
      <vt:lpstr>بحث و نتیجه گیری:</vt:lpstr>
      <vt:lpstr>بیان مسئله</vt:lpstr>
      <vt:lpstr>PowerPoint Presentation</vt:lpstr>
      <vt:lpstr>اهداف پژوهش</vt:lpstr>
      <vt:lpstr>مروری بر مطالعات انجام شده</vt:lpstr>
      <vt:lpstr>PowerPoint Presentation</vt:lpstr>
      <vt:lpstr>روش اجراي پژوهش</vt:lpstr>
      <vt:lpstr>PowerPoint Presentation</vt:lpstr>
      <vt:lpstr>آنالیز توصیفی</vt:lpstr>
      <vt:lpstr>PowerPoint Presentation</vt:lpstr>
      <vt:lpstr>PowerPoint Presentation</vt:lpstr>
      <vt:lpstr>PowerPoint Presentation</vt:lpstr>
      <vt:lpstr>PowerPoint Presentation</vt:lpstr>
      <vt:lpstr>PowerPoint Presentation</vt:lpstr>
      <vt:lpstr>PowerPoint Presentation</vt:lpstr>
      <vt:lpstr>نمودار توزیع جنسیتی بیماران به تفکیک هر یک از علل آنمی</vt:lpstr>
      <vt:lpstr>در بررسی توزیع سنی بیماران به تفکیک هر یک از علل آنمی، در آنمی فقر آهن بیشتر بیماران ( 3/33 % ) در بازه سنی 87-77 سال قرار داشتند؛ اما در آنمی بیماری های مزمن، بیشترین فراوانی مربوط به بازه سنی 67-57 سال ( 8/43 % ) بود. هر 2 بیمار مبتلا به آنمی همولیتیک نیز در بازه سنی 67-57 سال قرار داشتند.  جدول 4-4 و نمودار 6-4 بیانگر توزیع سنی بیماران به تفکیک هر یک از علل آنمی می باشند. </vt:lpstr>
      <vt:lpstr> نمودار توزیع سنی بیماران به تفکیک هر یک از علل آنمی</vt:lpstr>
      <vt:lpstr>در بررسی گزارش پاتولوژی بیماران به تفکیک هر یک از علل آنمی، در تمامی موارد نوع intestinal فراوانی بیشتری داشت. </vt:lpstr>
      <vt:lpstr>در بررسی Stage کنسر بیماران به تفکیک هر یک از علل آنمی، در آنمی فقر آهن بیشتر بیماران در Stage 3A ( 40 % ) قرار داشتند و در آنمی بیماری های مزمن، Stage 3C &amp; 4 هر کدام با اختصاص 8/43 % از بیماران بیشترین فراوانی را داشتند. در آنمی همولیتیک، یکی از بیماران در Stage 3B و دیگری در Stage 3C قرار داشت. جدول 6-4 و نمودار 8-4 بیانگر فراوانی Stage کنسر بیماران به تفکیک هر یک از علل آنمی می باشند</vt:lpstr>
      <vt:lpstr>نمودار فراوانی Stage کنسر بیماران به تفکیک هر یک از علل آنمی</vt:lpstr>
      <vt:lpstr>بحث و نتیجه گیری</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user-pc</dc:creator>
  <cp:lastModifiedBy>app7</cp:lastModifiedBy>
  <cp:revision>27</cp:revision>
  <dcterms:created xsi:type="dcterms:W3CDTF">2023-01-12T09:41:06Z</dcterms:created>
  <dcterms:modified xsi:type="dcterms:W3CDTF">2023-01-30T04:27:42Z</dcterms:modified>
</cp:coreProperties>
</file>